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Lst>
  <p:sldIdLst>
    <p:sldId id="257" r:id="rId3"/>
    <p:sldId id="302" r:id="rId4"/>
    <p:sldId id="267" r:id="rId5"/>
    <p:sldId id="265" r:id="rId6"/>
    <p:sldId id="264" r:id="rId7"/>
    <p:sldId id="274" r:id="rId8"/>
    <p:sldId id="275" r:id="rId9"/>
    <p:sldId id="276" r:id="rId10"/>
    <p:sldId id="277" r:id="rId11"/>
    <p:sldId id="278" r:id="rId12"/>
    <p:sldId id="279" r:id="rId13"/>
    <p:sldId id="261" r:id="rId14"/>
    <p:sldId id="272" r:id="rId15"/>
    <p:sldId id="280" r:id="rId16"/>
    <p:sldId id="262" r:id="rId17"/>
    <p:sldId id="296" r:id="rId18"/>
    <p:sldId id="297" r:id="rId19"/>
    <p:sldId id="298" r:id="rId20"/>
    <p:sldId id="299" r:id="rId21"/>
    <p:sldId id="301" r:id="rId22"/>
    <p:sldId id="271" r:id="rId23"/>
    <p:sldId id="266"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10E"/>
    <a:srgbClr val="2B2B2B"/>
    <a:srgbClr val="EE1C1C"/>
    <a:srgbClr val="A5A5A5"/>
    <a:srgbClr val="6B6B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14" d="100"/>
          <a:sy n="114" d="100"/>
        </p:scale>
        <p:origin x="474" y="90"/>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r">
              <a:defRPr sz="950" b="1" i="0" u="none" strike="noStrike" kern="1200" spc="100" baseline="0">
                <a:solidFill>
                  <a:schemeClr val="lt1">
                    <a:lumMod val="95000"/>
                  </a:schemeClr>
                </a:solidFill>
                <a:effectLst>
                  <a:outerShdw blurRad="50800" dist="38100" dir="5400000" algn="t" rotWithShape="0">
                    <a:prstClr val="black">
                      <a:alpha val="40000"/>
                    </a:prstClr>
                  </a:outerShdw>
                </a:effectLst>
                <a:latin typeface="Bookman Old Style" panose="02050604050505020204" pitchFamily="18" charset="0"/>
                <a:ea typeface="+mn-ea"/>
                <a:cs typeface="+mn-cs"/>
              </a:defRPr>
            </a:pPr>
            <a:r>
              <a:rPr lang="en-US" sz="950" dirty="0">
                <a:latin typeface="Bookman Old Style" panose="02050604050505020204" pitchFamily="18" charset="0"/>
              </a:rPr>
              <a:t>Restaurant industry sales in Canada from 2016</a:t>
            </a:r>
            <a:r>
              <a:rPr lang="en-US" sz="950" baseline="0" dirty="0">
                <a:latin typeface="Bookman Old Style" panose="02050604050505020204" pitchFamily="18" charset="0"/>
              </a:rPr>
              <a:t> </a:t>
            </a:r>
            <a:r>
              <a:rPr lang="en-US" sz="950" dirty="0">
                <a:latin typeface="Bookman Old Style" panose="02050604050505020204" pitchFamily="18" charset="0"/>
              </a:rPr>
              <a:t>to 2019</a:t>
            </a:r>
          </a:p>
          <a:p>
            <a:pPr algn="r">
              <a:defRPr sz="950">
                <a:latin typeface="Bookman Old Style" panose="02050604050505020204" pitchFamily="18" charset="0"/>
              </a:defRPr>
            </a:pPr>
            <a:r>
              <a:rPr lang="en-US" sz="950" dirty="0">
                <a:latin typeface="Bookman Old Style" panose="02050604050505020204" pitchFamily="18" charset="0"/>
              </a:rPr>
              <a:t>          (in billion Canadian dollars)</a:t>
            </a:r>
          </a:p>
        </c:rich>
      </c:tx>
      <c:layout>
        <c:manualLayout>
          <c:xMode val="edge"/>
          <c:yMode val="edge"/>
          <c:x val="0.28976973504397713"/>
          <c:y val="0"/>
        </c:manualLayout>
      </c:layout>
      <c:overlay val="0"/>
      <c:spPr>
        <a:noFill/>
        <a:ln>
          <a:noFill/>
        </a:ln>
        <a:effectLst/>
      </c:spPr>
      <c:txPr>
        <a:bodyPr rot="0" spcFirstLastPara="1" vertOverflow="ellipsis" vert="horz" wrap="square" anchor="ctr" anchorCtr="1"/>
        <a:lstStyle/>
        <a:p>
          <a:pPr algn="r">
            <a:defRPr sz="950" b="1" i="0" u="none" strike="noStrike" kern="1200" spc="100" baseline="0">
              <a:solidFill>
                <a:schemeClr val="lt1">
                  <a:lumMod val="95000"/>
                </a:schemeClr>
              </a:solidFill>
              <a:effectLst>
                <a:outerShdw blurRad="50800" dist="38100" dir="5400000" algn="t" rotWithShape="0">
                  <a:prstClr val="black">
                    <a:alpha val="40000"/>
                  </a:prstClr>
                </a:outerShdw>
              </a:effectLst>
              <a:latin typeface="Bookman Old Style" panose="02050604050505020204" pitchFamily="18" charset="0"/>
              <a:ea typeface="+mn-ea"/>
              <a:cs typeface="+mn-cs"/>
            </a:defRPr>
          </a:pPr>
          <a:endParaRPr lang="en-US"/>
        </a:p>
      </c:txPr>
    </c:title>
    <c:autoTitleDeleted val="0"/>
    <c:plotArea>
      <c:layout/>
      <c:barChart>
        <c:barDir val="col"/>
        <c:grouping val="clustered"/>
        <c:varyColors val="0"/>
        <c:ser>
          <c:idx val="0"/>
          <c:order val="0"/>
          <c:spPr>
            <a:solidFill>
              <a:srgbClr val="FBA10E"/>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Sheet1!$D$6:$G$6</c:f>
              <c:numCache>
                <c:formatCode>General</c:formatCode>
                <c:ptCount val="4"/>
                <c:pt idx="0">
                  <c:v>2019</c:v>
                </c:pt>
                <c:pt idx="1">
                  <c:v>2018</c:v>
                </c:pt>
                <c:pt idx="2">
                  <c:v>2017</c:v>
                </c:pt>
                <c:pt idx="3">
                  <c:v>2016</c:v>
                </c:pt>
              </c:numCache>
            </c:numRef>
          </c:cat>
          <c:val>
            <c:numRef>
              <c:f>Sheet1!$D$7:$G$7</c:f>
              <c:numCache>
                <c:formatCode>General</c:formatCode>
                <c:ptCount val="4"/>
                <c:pt idx="0">
                  <c:v>93.1</c:v>
                </c:pt>
                <c:pt idx="1">
                  <c:v>85</c:v>
                </c:pt>
                <c:pt idx="2">
                  <c:v>79.599999999999994</c:v>
                </c:pt>
                <c:pt idx="3">
                  <c:v>76</c:v>
                </c:pt>
              </c:numCache>
            </c:numRef>
          </c:val>
          <c:extLst>
            <c:ext xmlns:c16="http://schemas.microsoft.com/office/drawing/2014/chart" uri="{C3380CC4-5D6E-409C-BE32-E72D297353CC}">
              <c16:uniqueId val="{00000000-CEE1-45E2-92BB-3336C78E22AD}"/>
            </c:ext>
          </c:extLst>
        </c:ser>
        <c:dLbls>
          <c:dLblPos val="inEnd"/>
          <c:showLegendKey val="0"/>
          <c:showVal val="1"/>
          <c:showCatName val="0"/>
          <c:showSerName val="0"/>
          <c:showPercent val="0"/>
          <c:showBubbleSize val="0"/>
        </c:dLbls>
        <c:gapWidth val="145"/>
        <c:overlap val="-24"/>
        <c:axId val="-1064684304"/>
        <c:axId val="-1064694640"/>
      </c:barChart>
      <c:catAx>
        <c:axId val="-10646843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64694640"/>
        <c:crosses val="autoZero"/>
        <c:auto val="1"/>
        <c:lblAlgn val="ctr"/>
        <c:lblOffset val="100"/>
        <c:noMultiLvlLbl val="0"/>
      </c:catAx>
      <c:valAx>
        <c:axId val="-10646946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Bookman Old Style" panose="02050604050505020204" pitchFamily="18" charset="0"/>
                    <a:ea typeface="+mn-ea"/>
                    <a:cs typeface="+mn-cs"/>
                  </a:defRPr>
                </a:pPr>
                <a:r>
                  <a:rPr lang="en-US" sz="900" dirty="0">
                    <a:latin typeface="Bookman Old Style" panose="02050604050505020204" pitchFamily="18" charset="0"/>
                  </a:rPr>
                  <a:t>Sales in billion Canadian dollars</a:t>
                </a:r>
              </a:p>
            </c:rich>
          </c:tx>
          <c:layout>
            <c:manualLayout>
              <c:xMode val="edge"/>
              <c:yMode val="edge"/>
              <c:x val="1.9972861773030825E-2"/>
              <c:y val="0.17572652442701922"/>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Bookman Old Style" panose="02050604050505020204"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85000"/>
                  </a:schemeClr>
                </a:solidFill>
                <a:latin typeface="+mn-lt"/>
                <a:ea typeface="+mn-ea"/>
                <a:cs typeface="+mn-cs"/>
              </a:defRPr>
            </a:pPr>
            <a:endParaRPr lang="en-US"/>
          </a:p>
        </c:txPr>
        <c:crossAx val="-106468430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65F1-4E63-4F63-9A72-C2D4C67AB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F19BB-42D4-41F1-9E23-8C14F8E1E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48150C-39EE-4740-8F32-D0E57231DB58}"/>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5" name="Footer Placeholder 4">
            <a:extLst>
              <a:ext uri="{FF2B5EF4-FFF2-40B4-BE49-F238E27FC236}">
                <a16:creationId xmlns:a16="http://schemas.microsoft.com/office/drawing/2014/main" id="{3BD4272E-A328-4E18-BBC2-37E78C28D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07612-ED78-4727-87FA-65F5BAA67B56}"/>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999431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8BC18D32-871C-47CC-A125-259A98A77904}"/>
              </a:ext>
            </a:extLst>
          </p:cNvPr>
          <p:cNvSpPr>
            <a:spLocks noGrp="1"/>
          </p:cNvSpPr>
          <p:nvPr>
            <p:ph type="pic" sz="quarter" idx="13"/>
          </p:nvPr>
        </p:nvSpPr>
        <p:spPr>
          <a:xfrm>
            <a:off x="5162550" y="666750"/>
            <a:ext cx="7029450" cy="3962400"/>
          </a:xfrm>
        </p:spPr>
        <p:txBody>
          <a:bodyPr/>
          <a:lstStyle/>
          <a:p>
            <a:endParaRPr lang="en-US"/>
          </a:p>
        </p:txBody>
      </p:sp>
    </p:spTree>
    <p:extLst>
      <p:ext uri="{BB962C8B-B14F-4D97-AF65-F5344CB8AC3E}">
        <p14:creationId xmlns:p14="http://schemas.microsoft.com/office/powerpoint/2010/main" val="186077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AE756C39-3596-4CD3-A387-FD0615B70021}"/>
              </a:ext>
            </a:extLst>
          </p:cNvPr>
          <p:cNvSpPr>
            <a:spLocks noGrp="1"/>
          </p:cNvSpPr>
          <p:nvPr>
            <p:ph type="pic" sz="quarter" idx="13"/>
          </p:nvPr>
        </p:nvSpPr>
        <p:spPr>
          <a:xfrm>
            <a:off x="0" y="0"/>
            <a:ext cx="6096000" cy="3429000"/>
          </a:xfrm>
        </p:spPr>
        <p:txBody>
          <a:bodyPr/>
          <a:lstStyle/>
          <a:p>
            <a:endParaRPr lang="en-US"/>
          </a:p>
        </p:txBody>
      </p:sp>
      <p:sp>
        <p:nvSpPr>
          <p:cNvPr id="7" name="Picture Placeholder 5">
            <a:extLst>
              <a:ext uri="{FF2B5EF4-FFF2-40B4-BE49-F238E27FC236}">
                <a16:creationId xmlns:a16="http://schemas.microsoft.com/office/drawing/2014/main" id="{73F6BAF4-09AE-4160-B92B-3074660C4A66}"/>
              </a:ext>
            </a:extLst>
          </p:cNvPr>
          <p:cNvSpPr>
            <a:spLocks noGrp="1"/>
          </p:cNvSpPr>
          <p:nvPr>
            <p:ph type="pic" sz="quarter" idx="14"/>
          </p:nvPr>
        </p:nvSpPr>
        <p:spPr>
          <a:xfrm>
            <a:off x="0" y="3714750"/>
            <a:ext cx="3352800" cy="3143250"/>
          </a:xfrm>
        </p:spPr>
        <p:txBody>
          <a:bodyPr/>
          <a:lstStyle/>
          <a:p>
            <a:endParaRPr lang="en-US"/>
          </a:p>
        </p:txBody>
      </p:sp>
    </p:spTree>
    <p:extLst>
      <p:ext uri="{BB962C8B-B14F-4D97-AF65-F5344CB8AC3E}">
        <p14:creationId xmlns:p14="http://schemas.microsoft.com/office/powerpoint/2010/main" val="180220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9" name="Picture Placeholder 8">
            <a:extLst>
              <a:ext uri="{FF2B5EF4-FFF2-40B4-BE49-F238E27FC236}">
                <a16:creationId xmlns:a16="http://schemas.microsoft.com/office/drawing/2014/main" id="{177DA852-1ACB-45CD-AA59-D0CA7DF75C6F}"/>
              </a:ext>
            </a:extLst>
          </p:cNvPr>
          <p:cNvSpPr>
            <a:spLocks noGrp="1"/>
          </p:cNvSpPr>
          <p:nvPr>
            <p:ph type="pic" sz="quarter" idx="15"/>
          </p:nvPr>
        </p:nvSpPr>
        <p:spPr>
          <a:xfrm>
            <a:off x="5581650" y="0"/>
            <a:ext cx="5943600" cy="6858000"/>
          </a:xfrm>
          <a:custGeom>
            <a:avLst/>
            <a:gdLst>
              <a:gd name="connsiteX0" fmla="*/ 4114800 w 5943600"/>
              <a:gd name="connsiteY0" fmla="*/ 1581150 h 6858000"/>
              <a:gd name="connsiteX1" fmla="*/ 5943600 w 5943600"/>
              <a:gd name="connsiteY1" fmla="*/ 1581150 h 6858000"/>
              <a:gd name="connsiteX2" fmla="*/ 5943600 w 5943600"/>
              <a:gd name="connsiteY2" fmla="*/ 6858000 h 6858000"/>
              <a:gd name="connsiteX3" fmla="*/ 4114800 w 5943600"/>
              <a:gd name="connsiteY3" fmla="*/ 6858000 h 6858000"/>
              <a:gd name="connsiteX4" fmla="*/ 0 w 5943600"/>
              <a:gd name="connsiteY4" fmla="*/ 1581150 h 6858000"/>
              <a:gd name="connsiteX5" fmla="*/ 1828800 w 5943600"/>
              <a:gd name="connsiteY5" fmla="*/ 1581150 h 6858000"/>
              <a:gd name="connsiteX6" fmla="*/ 1828800 w 5943600"/>
              <a:gd name="connsiteY6" fmla="*/ 6858000 h 6858000"/>
              <a:gd name="connsiteX7" fmla="*/ 0 w 5943600"/>
              <a:gd name="connsiteY7" fmla="*/ 6858000 h 6858000"/>
              <a:gd name="connsiteX8" fmla="*/ 2057400 w 5943600"/>
              <a:gd name="connsiteY8" fmla="*/ 0 h 6858000"/>
              <a:gd name="connsiteX9" fmla="*/ 3886200 w 5943600"/>
              <a:gd name="connsiteY9" fmla="*/ 0 h 6858000"/>
              <a:gd name="connsiteX10" fmla="*/ 3886200 w 5943600"/>
              <a:gd name="connsiteY10" fmla="*/ 5276850 h 6858000"/>
              <a:gd name="connsiteX11" fmla="*/ 2057400 w 5943600"/>
              <a:gd name="connsiteY11" fmla="*/ 5276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3600" h="6858000">
                <a:moveTo>
                  <a:pt x="4114800" y="1581150"/>
                </a:moveTo>
                <a:lnTo>
                  <a:pt x="5943600" y="1581150"/>
                </a:lnTo>
                <a:lnTo>
                  <a:pt x="5943600" y="6858000"/>
                </a:lnTo>
                <a:lnTo>
                  <a:pt x="4114800" y="6858000"/>
                </a:lnTo>
                <a:close/>
                <a:moveTo>
                  <a:pt x="0" y="1581150"/>
                </a:moveTo>
                <a:lnTo>
                  <a:pt x="1828800" y="1581150"/>
                </a:lnTo>
                <a:lnTo>
                  <a:pt x="1828800" y="6858000"/>
                </a:lnTo>
                <a:lnTo>
                  <a:pt x="0" y="6858000"/>
                </a:lnTo>
                <a:close/>
                <a:moveTo>
                  <a:pt x="2057400" y="0"/>
                </a:moveTo>
                <a:lnTo>
                  <a:pt x="3886200" y="0"/>
                </a:lnTo>
                <a:lnTo>
                  <a:pt x="3886200" y="5276850"/>
                </a:lnTo>
                <a:lnTo>
                  <a:pt x="2057400" y="5276850"/>
                </a:lnTo>
                <a:close/>
              </a:path>
            </a:pathLst>
          </a:custGeom>
        </p:spPr>
        <p:txBody>
          <a:bodyPr wrap="square">
            <a:noAutofit/>
          </a:bodyPr>
          <a:lstStyle/>
          <a:p>
            <a:endParaRPr lang="en-US"/>
          </a:p>
        </p:txBody>
      </p:sp>
    </p:spTree>
    <p:extLst>
      <p:ext uri="{BB962C8B-B14F-4D97-AF65-F5344CB8AC3E}">
        <p14:creationId xmlns:p14="http://schemas.microsoft.com/office/powerpoint/2010/main" val="3042001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5DB4BEEF-3749-4E8B-B8EE-D3849F5916C5}"/>
              </a:ext>
            </a:extLst>
          </p:cNvPr>
          <p:cNvSpPr>
            <a:spLocks noGrp="1"/>
          </p:cNvSpPr>
          <p:nvPr>
            <p:ph type="pic" sz="quarter" idx="13"/>
          </p:nvPr>
        </p:nvSpPr>
        <p:spPr>
          <a:xfrm>
            <a:off x="6096000" y="0"/>
            <a:ext cx="3695700" cy="6858000"/>
          </a:xfrm>
        </p:spPr>
        <p:txBody>
          <a:bodyPr/>
          <a:lstStyle/>
          <a:p>
            <a:endParaRPr lang="en-US"/>
          </a:p>
        </p:txBody>
      </p:sp>
    </p:spTree>
    <p:extLst>
      <p:ext uri="{BB962C8B-B14F-4D97-AF65-F5344CB8AC3E}">
        <p14:creationId xmlns:p14="http://schemas.microsoft.com/office/powerpoint/2010/main" val="4020372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422E865E-80A9-41D5-BF01-D65F01E7C1D1}"/>
              </a:ext>
            </a:extLst>
          </p:cNvPr>
          <p:cNvSpPr>
            <a:spLocks noGrp="1"/>
          </p:cNvSpPr>
          <p:nvPr>
            <p:ph type="pic" sz="quarter" idx="13"/>
          </p:nvPr>
        </p:nvSpPr>
        <p:spPr>
          <a:xfrm>
            <a:off x="2743200" y="1638300"/>
            <a:ext cx="6362700" cy="5219700"/>
          </a:xfrm>
        </p:spPr>
        <p:txBody>
          <a:bodyPr/>
          <a:lstStyle/>
          <a:p>
            <a:endParaRPr lang="en-US"/>
          </a:p>
        </p:txBody>
      </p:sp>
      <p:sp>
        <p:nvSpPr>
          <p:cNvPr id="7" name="Picture Placeholder 5">
            <a:extLst>
              <a:ext uri="{FF2B5EF4-FFF2-40B4-BE49-F238E27FC236}">
                <a16:creationId xmlns:a16="http://schemas.microsoft.com/office/drawing/2014/main" id="{4253C47D-CEE5-4E57-BAD3-DDFB8820A8DD}"/>
              </a:ext>
            </a:extLst>
          </p:cNvPr>
          <p:cNvSpPr>
            <a:spLocks noGrp="1"/>
          </p:cNvSpPr>
          <p:nvPr>
            <p:ph type="pic" sz="quarter" idx="14"/>
          </p:nvPr>
        </p:nvSpPr>
        <p:spPr>
          <a:xfrm>
            <a:off x="666750" y="628650"/>
            <a:ext cx="4114800" cy="3619500"/>
          </a:xfrm>
        </p:spPr>
        <p:txBody>
          <a:bodyPr/>
          <a:lstStyle/>
          <a:p>
            <a:endParaRPr lang="en-US"/>
          </a:p>
        </p:txBody>
      </p:sp>
    </p:spTree>
    <p:extLst>
      <p:ext uri="{BB962C8B-B14F-4D97-AF65-F5344CB8AC3E}">
        <p14:creationId xmlns:p14="http://schemas.microsoft.com/office/powerpoint/2010/main" val="1996605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E4D5FB41-8D38-4C32-AC77-ED19940D4367}"/>
              </a:ext>
            </a:extLst>
          </p:cNvPr>
          <p:cNvSpPr>
            <a:spLocks noGrp="1"/>
          </p:cNvSpPr>
          <p:nvPr>
            <p:ph type="pic" sz="quarter" idx="13"/>
          </p:nvPr>
        </p:nvSpPr>
        <p:spPr>
          <a:xfrm>
            <a:off x="4267200" y="685800"/>
            <a:ext cx="7924800" cy="6172200"/>
          </a:xfrm>
        </p:spPr>
        <p:txBody>
          <a:bodyPr/>
          <a:lstStyle/>
          <a:p>
            <a:endParaRPr lang="en-US"/>
          </a:p>
        </p:txBody>
      </p:sp>
    </p:spTree>
    <p:extLst>
      <p:ext uri="{BB962C8B-B14F-4D97-AF65-F5344CB8AC3E}">
        <p14:creationId xmlns:p14="http://schemas.microsoft.com/office/powerpoint/2010/main" val="1957337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B346F73D-2A3E-415C-A4A8-35A2D0F21404}"/>
              </a:ext>
            </a:extLst>
          </p:cNvPr>
          <p:cNvSpPr>
            <a:spLocks noGrp="1"/>
          </p:cNvSpPr>
          <p:nvPr>
            <p:ph type="pic" sz="quarter" idx="13"/>
          </p:nvPr>
        </p:nvSpPr>
        <p:spPr>
          <a:xfrm>
            <a:off x="0" y="0"/>
            <a:ext cx="8839200" cy="4362450"/>
          </a:xfrm>
        </p:spPr>
        <p:txBody>
          <a:bodyPr/>
          <a:lstStyle/>
          <a:p>
            <a:endParaRPr lang="en-US"/>
          </a:p>
        </p:txBody>
      </p:sp>
      <p:sp>
        <p:nvSpPr>
          <p:cNvPr id="8" name="Picture Placeholder 7">
            <a:extLst>
              <a:ext uri="{FF2B5EF4-FFF2-40B4-BE49-F238E27FC236}">
                <a16:creationId xmlns:a16="http://schemas.microsoft.com/office/drawing/2014/main" id="{EC90B9ED-DF13-4BF3-A1A4-53A38377398A}"/>
              </a:ext>
            </a:extLst>
          </p:cNvPr>
          <p:cNvSpPr>
            <a:spLocks noGrp="1"/>
          </p:cNvSpPr>
          <p:nvPr>
            <p:ph type="pic" sz="quarter" idx="14"/>
          </p:nvPr>
        </p:nvSpPr>
        <p:spPr>
          <a:xfrm>
            <a:off x="552450" y="2419350"/>
            <a:ext cx="3905250" cy="3733800"/>
          </a:xfrm>
        </p:spPr>
        <p:txBody>
          <a:bodyPr/>
          <a:lstStyle/>
          <a:p>
            <a:endParaRPr lang="en-US"/>
          </a:p>
        </p:txBody>
      </p:sp>
    </p:spTree>
    <p:extLst>
      <p:ext uri="{BB962C8B-B14F-4D97-AF65-F5344CB8AC3E}">
        <p14:creationId xmlns:p14="http://schemas.microsoft.com/office/powerpoint/2010/main" val="1358712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A364976C-9010-4A11-A35C-D6E2A48AAB37}"/>
              </a:ext>
            </a:extLst>
          </p:cNvPr>
          <p:cNvSpPr>
            <a:spLocks noGrp="1"/>
          </p:cNvSpPr>
          <p:nvPr>
            <p:ph type="pic" sz="quarter" idx="13"/>
          </p:nvPr>
        </p:nvSpPr>
        <p:spPr>
          <a:xfrm>
            <a:off x="2419350" y="0"/>
            <a:ext cx="9772650" cy="5238750"/>
          </a:xfrm>
        </p:spPr>
        <p:txBody>
          <a:bodyPr/>
          <a:lstStyle/>
          <a:p>
            <a:endParaRPr lang="en-US"/>
          </a:p>
        </p:txBody>
      </p:sp>
    </p:spTree>
    <p:extLst>
      <p:ext uri="{BB962C8B-B14F-4D97-AF65-F5344CB8AC3E}">
        <p14:creationId xmlns:p14="http://schemas.microsoft.com/office/powerpoint/2010/main" val="3553172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E8516DFA-7FF9-408B-A454-BC45731AB05A}"/>
              </a:ext>
            </a:extLst>
          </p:cNvPr>
          <p:cNvSpPr>
            <a:spLocks noGrp="1"/>
          </p:cNvSpPr>
          <p:nvPr>
            <p:ph type="pic" sz="quarter" idx="13"/>
          </p:nvPr>
        </p:nvSpPr>
        <p:spPr>
          <a:xfrm>
            <a:off x="0" y="2495550"/>
            <a:ext cx="7905750" cy="4362450"/>
          </a:xfrm>
        </p:spPr>
        <p:txBody>
          <a:bodyPr/>
          <a:lstStyle/>
          <a:p>
            <a:endParaRPr lang="en-US"/>
          </a:p>
        </p:txBody>
      </p:sp>
    </p:spTree>
    <p:extLst>
      <p:ext uri="{BB962C8B-B14F-4D97-AF65-F5344CB8AC3E}">
        <p14:creationId xmlns:p14="http://schemas.microsoft.com/office/powerpoint/2010/main" val="2947120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8" name="Picture Placeholder 7">
            <a:extLst>
              <a:ext uri="{FF2B5EF4-FFF2-40B4-BE49-F238E27FC236}">
                <a16:creationId xmlns:a16="http://schemas.microsoft.com/office/drawing/2014/main" id="{2D1CC3B0-F721-48B2-831E-CE4A0AD7FF87}"/>
              </a:ext>
            </a:extLst>
          </p:cNvPr>
          <p:cNvSpPr>
            <a:spLocks noGrp="1"/>
          </p:cNvSpPr>
          <p:nvPr>
            <p:ph type="pic" sz="quarter" idx="13"/>
          </p:nvPr>
        </p:nvSpPr>
        <p:spPr>
          <a:xfrm>
            <a:off x="971550" y="1143000"/>
            <a:ext cx="4457700" cy="4457700"/>
          </a:xfrm>
        </p:spPr>
        <p:txBody>
          <a:bodyPr/>
          <a:lstStyle/>
          <a:p>
            <a:endParaRPr lang="en-US"/>
          </a:p>
        </p:txBody>
      </p:sp>
    </p:spTree>
    <p:extLst>
      <p:ext uri="{BB962C8B-B14F-4D97-AF65-F5344CB8AC3E}">
        <p14:creationId xmlns:p14="http://schemas.microsoft.com/office/powerpoint/2010/main" val="58649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09E8-44C6-4C6A-9C12-7561A9723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CFF2C3-F42C-42D8-BF8D-926BAC9A96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9FEA2-C017-403A-842E-DC35C95830B9}"/>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5" name="Footer Placeholder 4">
            <a:extLst>
              <a:ext uri="{FF2B5EF4-FFF2-40B4-BE49-F238E27FC236}">
                <a16:creationId xmlns:a16="http://schemas.microsoft.com/office/drawing/2014/main" id="{53588DFA-165D-477C-B1FA-367EA6F46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9E237-F5DE-4F3A-AEB1-E8306AAA530D}"/>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1992314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1B8AE9E8-5D05-404E-B0A0-6E74EAAC54DD}"/>
              </a:ext>
            </a:extLst>
          </p:cNvPr>
          <p:cNvSpPr>
            <a:spLocks noGrp="1"/>
          </p:cNvSpPr>
          <p:nvPr>
            <p:ph type="pic" sz="quarter" idx="13"/>
          </p:nvPr>
        </p:nvSpPr>
        <p:spPr>
          <a:xfrm>
            <a:off x="0" y="0"/>
            <a:ext cx="12192000" cy="3429000"/>
          </a:xfrm>
        </p:spPr>
        <p:txBody>
          <a:bodyPr/>
          <a:lstStyle/>
          <a:p>
            <a:endParaRPr lang="en-US"/>
          </a:p>
        </p:txBody>
      </p:sp>
    </p:spTree>
    <p:extLst>
      <p:ext uri="{BB962C8B-B14F-4D97-AF65-F5344CB8AC3E}">
        <p14:creationId xmlns:p14="http://schemas.microsoft.com/office/powerpoint/2010/main" val="3977329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01ECFD52-8E1F-4427-B549-34C9F9400846}"/>
              </a:ext>
            </a:extLst>
          </p:cNvPr>
          <p:cNvSpPr>
            <a:spLocks noGrp="1"/>
          </p:cNvSpPr>
          <p:nvPr>
            <p:ph type="pic" sz="quarter" idx="13"/>
          </p:nvPr>
        </p:nvSpPr>
        <p:spPr>
          <a:xfrm>
            <a:off x="0" y="0"/>
            <a:ext cx="4286250" cy="6858000"/>
          </a:xfrm>
        </p:spPr>
        <p:txBody>
          <a:bodyPr/>
          <a:lstStyle/>
          <a:p>
            <a:endParaRPr lang="en-US"/>
          </a:p>
        </p:txBody>
      </p:sp>
      <p:sp>
        <p:nvSpPr>
          <p:cNvPr id="7" name="Picture Placeholder 5">
            <a:extLst>
              <a:ext uri="{FF2B5EF4-FFF2-40B4-BE49-F238E27FC236}">
                <a16:creationId xmlns:a16="http://schemas.microsoft.com/office/drawing/2014/main" id="{541298DE-4852-4A31-BFBD-9467D7C8FEAD}"/>
              </a:ext>
            </a:extLst>
          </p:cNvPr>
          <p:cNvSpPr>
            <a:spLocks noGrp="1"/>
          </p:cNvSpPr>
          <p:nvPr>
            <p:ph type="pic" sz="quarter" idx="14"/>
          </p:nvPr>
        </p:nvSpPr>
        <p:spPr>
          <a:xfrm>
            <a:off x="7905752" y="0"/>
            <a:ext cx="4286250" cy="6858000"/>
          </a:xfrm>
        </p:spPr>
        <p:txBody>
          <a:bodyPr/>
          <a:lstStyle/>
          <a:p>
            <a:endParaRPr lang="en-US"/>
          </a:p>
        </p:txBody>
      </p:sp>
    </p:spTree>
    <p:extLst>
      <p:ext uri="{BB962C8B-B14F-4D97-AF65-F5344CB8AC3E}">
        <p14:creationId xmlns:p14="http://schemas.microsoft.com/office/powerpoint/2010/main" val="1748571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A103F0CA-FE81-48C8-B75A-CC54197E1986}"/>
              </a:ext>
            </a:extLst>
          </p:cNvPr>
          <p:cNvSpPr>
            <a:spLocks noGrp="1"/>
          </p:cNvSpPr>
          <p:nvPr>
            <p:ph type="pic" sz="quarter" idx="13"/>
          </p:nvPr>
        </p:nvSpPr>
        <p:spPr>
          <a:xfrm>
            <a:off x="0" y="0"/>
            <a:ext cx="7924800" cy="6858000"/>
          </a:xfrm>
        </p:spPr>
        <p:txBody>
          <a:bodyPr/>
          <a:lstStyle/>
          <a:p>
            <a:endParaRPr lang="en-US"/>
          </a:p>
        </p:txBody>
      </p:sp>
    </p:spTree>
    <p:extLst>
      <p:ext uri="{BB962C8B-B14F-4D97-AF65-F5344CB8AC3E}">
        <p14:creationId xmlns:p14="http://schemas.microsoft.com/office/powerpoint/2010/main" val="1317998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12" name="Picture Placeholder 11">
            <a:extLst>
              <a:ext uri="{FF2B5EF4-FFF2-40B4-BE49-F238E27FC236}">
                <a16:creationId xmlns:a16="http://schemas.microsoft.com/office/drawing/2014/main" id="{F287FE4B-C7DE-4B25-A501-039E65621B35}"/>
              </a:ext>
            </a:extLst>
          </p:cNvPr>
          <p:cNvSpPr>
            <a:spLocks noGrp="1"/>
          </p:cNvSpPr>
          <p:nvPr>
            <p:ph type="pic" sz="quarter" idx="13"/>
          </p:nvPr>
        </p:nvSpPr>
        <p:spPr>
          <a:xfrm>
            <a:off x="1" y="751113"/>
            <a:ext cx="7342415" cy="6106886"/>
          </a:xfrm>
          <a:custGeom>
            <a:avLst/>
            <a:gdLst>
              <a:gd name="connsiteX0" fmla="*/ 1251857 w 7342415"/>
              <a:gd name="connsiteY0" fmla="*/ 0 h 6106886"/>
              <a:gd name="connsiteX1" fmla="*/ 7342415 w 7342415"/>
              <a:gd name="connsiteY1" fmla="*/ 6090558 h 6106886"/>
              <a:gd name="connsiteX2" fmla="*/ 7342002 w 7342415"/>
              <a:gd name="connsiteY2" fmla="*/ 6106886 h 6106886"/>
              <a:gd name="connsiteX3" fmla="*/ 0 w 7342415"/>
              <a:gd name="connsiteY3" fmla="*/ 6106886 h 6106886"/>
              <a:gd name="connsiteX4" fmla="*/ 0 w 7342415"/>
              <a:gd name="connsiteY4" fmla="*/ 129370 h 6106886"/>
              <a:gd name="connsiteX5" fmla="*/ 24397 w 7342415"/>
              <a:gd name="connsiteY5" fmla="*/ 123739 h 6106886"/>
              <a:gd name="connsiteX6" fmla="*/ 1251857 w 7342415"/>
              <a:gd name="connsiteY6" fmla="*/ 0 h 6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2415" h="6106886">
                <a:moveTo>
                  <a:pt x="1251857" y="0"/>
                </a:moveTo>
                <a:cubicBezTo>
                  <a:pt x="4615579" y="0"/>
                  <a:pt x="7342415" y="2726836"/>
                  <a:pt x="7342415" y="6090558"/>
                </a:cubicBezTo>
                <a:lnTo>
                  <a:pt x="7342002" y="6106886"/>
                </a:lnTo>
                <a:lnTo>
                  <a:pt x="0" y="6106886"/>
                </a:lnTo>
                <a:lnTo>
                  <a:pt x="0" y="129370"/>
                </a:lnTo>
                <a:lnTo>
                  <a:pt x="24397" y="123739"/>
                </a:lnTo>
                <a:cubicBezTo>
                  <a:pt x="420878" y="42607"/>
                  <a:pt x="831392" y="0"/>
                  <a:pt x="125185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39450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7" name="Picture Placeholder 6">
            <a:extLst>
              <a:ext uri="{FF2B5EF4-FFF2-40B4-BE49-F238E27FC236}">
                <a16:creationId xmlns:a16="http://schemas.microsoft.com/office/drawing/2014/main" id="{12AB3287-CFF4-4E7E-997D-F7F7FFEA5C31}"/>
              </a:ext>
            </a:extLst>
          </p:cNvPr>
          <p:cNvSpPr>
            <a:spLocks noGrp="1"/>
          </p:cNvSpPr>
          <p:nvPr>
            <p:ph type="pic" sz="quarter" idx="13"/>
          </p:nvPr>
        </p:nvSpPr>
        <p:spPr>
          <a:xfrm>
            <a:off x="0" y="0"/>
            <a:ext cx="7943850" cy="6538912"/>
          </a:xfrm>
          <a:custGeom>
            <a:avLst/>
            <a:gdLst>
              <a:gd name="connsiteX0" fmla="*/ 0 w 7943850"/>
              <a:gd name="connsiteY0" fmla="*/ 0 h 6538912"/>
              <a:gd name="connsiteX1" fmla="*/ 7851136 w 7943850"/>
              <a:gd name="connsiteY1" fmla="*/ 0 h 6538912"/>
              <a:gd name="connsiteX2" fmla="*/ 7880086 w 7943850"/>
              <a:gd name="connsiteY2" fmla="*/ 162110 h 6538912"/>
              <a:gd name="connsiteX3" fmla="*/ 7943850 w 7943850"/>
              <a:gd name="connsiteY3" fmla="*/ 1004887 h 6538912"/>
              <a:gd name="connsiteX4" fmla="*/ 2409825 w 7943850"/>
              <a:gd name="connsiteY4" fmla="*/ 6538912 h 6538912"/>
              <a:gd name="connsiteX5" fmla="*/ 10596 w 7943850"/>
              <a:gd name="connsiteY5" fmla="*/ 5993197 h 6538912"/>
              <a:gd name="connsiteX6" fmla="*/ 0 w 7943850"/>
              <a:gd name="connsiteY6" fmla="*/ 5987770 h 65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43850" h="6538912">
                <a:moveTo>
                  <a:pt x="0" y="0"/>
                </a:moveTo>
                <a:lnTo>
                  <a:pt x="7851136" y="0"/>
                </a:lnTo>
                <a:lnTo>
                  <a:pt x="7880086" y="162110"/>
                </a:lnTo>
                <a:cubicBezTo>
                  <a:pt x="7922074" y="436906"/>
                  <a:pt x="7943850" y="718354"/>
                  <a:pt x="7943850" y="1004887"/>
                </a:cubicBezTo>
                <a:cubicBezTo>
                  <a:pt x="7943850" y="4061245"/>
                  <a:pt x="5466183" y="6538912"/>
                  <a:pt x="2409825" y="6538912"/>
                </a:cubicBezTo>
                <a:cubicBezTo>
                  <a:pt x="1550224" y="6538912"/>
                  <a:pt x="736399" y="6342925"/>
                  <a:pt x="10596" y="5993197"/>
                </a:cubicBezTo>
                <a:lnTo>
                  <a:pt x="0" y="5987770"/>
                </a:lnTo>
                <a:close/>
              </a:path>
            </a:pathLst>
          </a:custGeom>
        </p:spPr>
        <p:txBody>
          <a:bodyPr wrap="square">
            <a:noAutofit/>
          </a:bodyPr>
          <a:lstStyle/>
          <a:p>
            <a:endParaRPr lang="en-US"/>
          </a:p>
        </p:txBody>
      </p:sp>
    </p:spTree>
    <p:extLst>
      <p:ext uri="{BB962C8B-B14F-4D97-AF65-F5344CB8AC3E}">
        <p14:creationId xmlns:p14="http://schemas.microsoft.com/office/powerpoint/2010/main" val="2350729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326B6821-665F-402A-8BF2-61AC0A61EFA3}"/>
              </a:ext>
            </a:extLst>
          </p:cNvPr>
          <p:cNvSpPr>
            <a:spLocks noGrp="1"/>
          </p:cNvSpPr>
          <p:nvPr>
            <p:ph type="pic" sz="quarter" idx="13"/>
          </p:nvPr>
        </p:nvSpPr>
        <p:spPr>
          <a:xfrm>
            <a:off x="6096000" y="1619250"/>
            <a:ext cx="6096000" cy="2743200"/>
          </a:xfrm>
        </p:spPr>
        <p:txBody>
          <a:bodyPr/>
          <a:lstStyle/>
          <a:p>
            <a:endParaRPr lang="en-US"/>
          </a:p>
        </p:txBody>
      </p:sp>
      <p:sp>
        <p:nvSpPr>
          <p:cNvPr id="7" name="Picture Placeholder 5">
            <a:extLst>
              <a:ext uri="{FF2B5EF4-FFF2-40B4-BE49-F238E27FC236}">
                <a16:creationId xmlns:a16="http://schemas.microsoft.com/office/drawing/2014/main" id="{878844CA-B8B2-408E-AFF1-D0A7DA1085E1}"/>
              </a:ext>
            </a:extLst>
          </p:cNvPr>
          <p:cNvSpPr>
            <a:spLocks noGrp="1"/>
          </p:cNvSpPr>
          <p:nvPr>
            <p:ph type="pic" sz="quarter" idx="14"/>
          </p:nvPr>
        </p:nvSpPr>
        <p:spPr>
          <a:xfrm>
            <a:off x="0" y="2565400"/>
            <a:ext cx="4267200" cy="3594100"/>
          </a:xfrm>
        </p:spPr>
        <p:txBody>
          <a:bodyPr/>
          <a:lstStyle/>
          <a:p>
            <a:endParaRPr lang="en-US"/>
          </a:p>
        </p:txBody>
      </p:sp>
    </p:spTree>
    <p:extLst>
      <p:ext uri="{BB962C8B-B14F-4D97-AF65-F5344CB8AC3E}">
        <p14:creationId xmlns:p14="http://schemas.microsoft.com/office/powerpoint/2010/main" val="3199533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05736167-CC70-4D68-8773-EC21B5BDF467}"/>
              </a:ext>
            </a:extLst>
          </p:cNvPr>
          <p:cNvSpPr>
            <a:spLocks noGrp="1"/>
          </p:cNvSpPr>
          <p:nvPr>
            <p:ph type="pic" sz="quarter" idx="13"/>
          </p:nvPr>
        </p:nvSpPr>
        <p:spPr>
          <a:xfrm>
            <a:off x="7010400" y="0"/>
            <a:ext cx="5181600" cy="6858000"/>
          </a:xfrm>
        </p:spPr>
        <p:txBody>
          <a:bodyPr/>
          <a:lstStyle/>
          <a:p>
            <a:endParaRPr lang="en-US"/>
          </a:p>
        </p:txBody>
      </p:sp>
    </p:spTree>
    <p:extLst>
      <p:ext uri="{BB962C8B-B14F-4D97-AF65-F5344CB8AC3E}">
        <p14:creationId xmlns:p14="http://schemas.microsoft.com/office/powerpoint/2010/main" val="811963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10" name="Picture Placeholder 9">
            <a:extLst>
              <a:ext uri="{FF2B5EF4-FFF2-40B4-BE49-F238E27FC236}">
                <a16:creationId xmlns:a16="http://schemas.microsoft.com/office/drawing/2014/main" id="{E238FC3B-89A0-403A-A907-3F7138D03A0A}"/>
              </a:ext>
            </a:extLst>
          </p:cNvPr>
          <p:cNvSpPr>
            <a:spLocks noGrp="1"/>
          </p:cNvSpPr>
          <p:nvPr>
            <p:ph type="pic" sz="quarter" idx="13"/>
          </p:nvPr>
        </p:nvSpPr>
        <p:spPr>
          <a:xfrm>
            <a:off x="0" y="0"/>
            <a:ext cx="6096000" cy="6858000"/>
          </a:xfrm>
          <a:custGeom>
            <a:avLst/>
            <a:gdLst>
              <a:gd name="connsiteX0" fmla="*/ 0 w 6096000"/>
              <a:gd name="connsiteY0" fmla="*/ 0 h 6858000"/>
              <a:gd name="connsiteX1" fmla="*/ 5077397 w 6096000"/>
              <a:gd name="connsiteY1" fmla="*/ 0 h 6858000"/>
              <a:gd name="connsiteX2" fmla="*/ 5185883 w 6096000"/>
              <a:gd name="connsiteY2" fmla="*/ 169221 h 6858000"/>
              <a:gd name="connsiteX3" fmla="*/ 6096000 w 6096000"/>
              <a:gd name="connsiteY3" fmla="*/ 3429000 h 6858000"/>
              <a:gd name="connsiteX4" fmla="*/ 5185883 w 6096000"/>
              <a:gd name="connsiteY4" fmla="*/ 6688779 h 6858000"/>
              <a:gd name="connsiteX5" fmla="*/ 5077397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5077397" y="0"/>
                </a:lnTo>
                <a:lnTo>
                  <a:pt x="5185883" y="169221"/>
                </a:lnTo>
                <a:cubicBezTo>
                  <a:pt x="5763420" y="1119721"/>
                  <a:pt x="6096000" y="2235521"/>
                  <a:pt x="6096000" y="3429000"/>
                </a:cubicBezTo>
                <a:cubicBezTo>
                  <a:pt x="6096000" y="4622479"/>
                  <a:pt x="5763420" y="5738279"/>
                  <a:pt x="5185883" y="6688779"/>
                </a:cubicBezTo>
                <a:lnTo>
                  <a:pt x="5077397"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30629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A03DA1D4-B1C7-41F1-BB4E-AF8348F6F56E}"/>
              </a:ext>
            </a:extLst>
          </p:cNvPr>
          <p:cNvSpPr>
            <a:spLocks noGrp="1"/>
          </p:cNvSpPr>
          <p:nvPr>
            <p:ph type="pic" sz="quarter" idx="13"/>
          </p:nvPr>
        </p:nvSpPr>
        <p:spPr>
          <a:xfrm>
            <a:off x="609600" y="666750"/>
            <a:ext cx="10972800" cy="2762250"/>
          </a:xfrm>
        </p:spPr>
        <p:txBody>
          <a:bodyPr/>
          <a:lstStyle/>
          <a:p>
            <a:endParaRPr lang="en-US"/>
          </a:p>
        </p:txBody>
      </p:sp>
    </p:spTree>
    <p:extLst>
      <p:ext uri="{BB962C8B-B14F-4D97-AF65-F5344CB8AC3E}">
        <p14:creationId xmlns:p14="http://schemas.microsoft.com/office/powerpoint/2010/main" val="1298001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CD48AEF2-154E-4821-80F5-0648BFB7FF29}"/>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92352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86A8-29AD-4321-9612-5DA365EF2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AEE71-4230-485C-8F1E-90373B3596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4EE3C28-1459-46D7-A393-2BB6A7A582EF}"/>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5" name="Footer Placeholder 4">
            <a:extLst>
              <a:ext uri="{FF2B5EF4-FFF2-40B4-BE49-F238E27FC236}">
                <a16:creationId xmlns:a16="http://schemas.microsoft.com/office/drawing/2014/main" id="{A49860CC-0EF7-49E5-9C55-9BCD96DDA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5A90F-9599-4A5A-A6BD-325AFEA6F7AF}"/>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1849425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CD48AEF2-154E-4821-80F5-0648BFB7FF29}"/>
              </a:ext>
            </a:extLst>
          </p:cNvPr>
          <p:cNvSpPr>
            <a:spLocks noGrp="1"/>
          </p:cNvSpPr>
          <p:nvPr>
            <p:ph type="pic" sz="quarter" idx="13"/>
          </p:nvPr>
        </p:nvSpPr>
        <p:spPr>
          <a:xfrm>
            <a:off x="0" y="0"/>
            <a:ext cx="12192000" cy="6858000"/>
          </a:xfrm>
        </p:spPr>
        <p:txBody>
          <a:bodyPr/>
          <a:lstStyle/>
          <a:p>
            <a:endParaRPr lang="en-US"/>
          </a:p>
        </p:txBody>
      </p:sp>
      <p:sp>
        <p:nvSpPr>
          <p:cNvPr id="7" name="Picture Placeholder 6">
            <a:extLst>
              <a:ext uri="{FF2B5EF4-FFF2-40B4-BE49-F238E27FC236}">
                <a16:creationId xmlns:a16="http://schemas.microsoft.com/office/drawing/2014/main" id="{23C16D67-ADAB-493B-ABD8-A29094E9035F}"/>
              </a:ext>
            </a:extLst>
          </p:cNvPr>
          <p:cNvSpPr>
            <a:spLocks noGrp="1"/>
          </p:cNvSpPr>
          <p:nvPr>
            <p:ph type="pic" sz="quarter" idx="14"/>
          </p:nvPr>
        </p:nvSpPr>
        <p:spPr>
          <a:xfrm>
            <a:off x="8439150" y="3140075"/>
            <a:ext cx="2743200" cy="2743200"/>
          </a:xfrm>
        </p:spPr>
        <p:txBody>
          <a:bodyPr/>
          <a:lstStyle/>
          <a:p>
            <a:endParaRPr lang="en-US"/>
          </a:p>
        </p:txBody>
      </p:sp>
      <p:sp>
        <p:nvSpPr>
          <p:cNvPr id="8" name="Picture Placeholder 6">
            <a:extLst>
              <a:ext uri="{FF2B5EF4-FFF2-40B4-BE49-F238E27FC236}">
                <a16:creationId xmlns:a16="http://schemas.microsoft.com/office/drawing/2014/main" id="{758CEE9A-6BC9-4638-B0DD-97CA665E9395}"/>
              </a:ext>
            </a:extLst>
          </p:cNvPr>
          <p:cNvSpPr>
            <a:spLocks noGrp="1"/>
          </p:cNvSpPr>
          <p:nvPr>
            <p:ph type="pic" sz="quarter" idx="15"/>
          </p:nvPr>
        </p:nvSpPr>
        <p:spPr>
          <a:xfrm>
            <a:off x="4724400" y="3140075"/>
            <a:ext cx="2743200" cy="2743200"/>
          </a:xfrm>
        </p:spPr>
        <p:txBody>
          <a:bodyPr/>
          <a:lstStyle/>
          <a:p>
            <a:endParaRPr lang="en-US"/>
          </a:p>
        </p:txBody>
      </p:sp>
      <p:sp>
        <p:nvSpPr>
          <p:cNvPr id="9" name="Picture Placeholder 6">
            <a:extLst>
              <a:ext uri="{FF2B5EF4-FFF2-40B4-BE49-F238E27FC236}">
                <a16:creationId xmlns:a16="http://schemas.microsoft.com/office/drawing/2014/main" id="{D2574114-2636-433F-B52C-FF75E9118FED}"/>
              </a:ext>
            </a:extLst>
          </p:cNvPr>
          <p:cNvSpPr>
            <a:spLocks noGrp="1"/>
          </p:cNvSpPr>
          <p:nvPr>
            <p:ph type="pic" sz="quarter" idx="16"/>
          </p:nvPr>
        </p:nvSpPr>
        <p:spPr>
          <a:xfrm>
            <a:off x="1009650" y="3140075"/>
            <a:ext cx="2743200" cy="2743200"/>
          </a:xfrm>
        </p:spPr>
        <p:txBody>
          <a:bodyPr/>
          <a:lstStyle/>
          <a:p>
            <a:endParaRPr lang="en-US"/>
          </a:p>
        </p:txBody>
      </p:sp>
    </p:spTree>
    <p:extLst>
      <p:ext uri="{BB962C8B-B14F-4D97-AF65-F5344CB8AC3E}">
        <p14:creationId xmlns:p14="http://schemas.microsoft.com/office/powerpoint/2010/main" val="418927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CD48AEF2-154E-4821-80F5-0648BFB7FF29}"/>
              </a:ext>
            </a:extLst>
          </p:cNvPr>
          <p:cNvSpPr>
            <a:spLocks noGrp="1"/>
          </p:cNvSpPr>
          <p:nvPr>
            <p:ph type="pic" sz="quarter" idx="13"/>
          </p:nvPr>
        </p:nvSpPr>
        <p:spPr>
          <a:xfrm>
            <a:off x="0" y="0"/>
            <a:ext cx="6096000" cy="6858000"/>
          </a:xfrm>
        </p:spPr>
        <p:txBody>
          <a:bodyPr/>
          <a:lstStyle/>
          <a:p>
            <a:endParaRPr lang="en-US"/>
          </a:p>
        </p:txBody>
      </p:sp>
    </p:spTree>
    <p:extLst>
      <p:ext uri="{BB962C8B-B14F-4D97-AF65-F5344CB8AC3E}">
        <p14:creationId xmlns:p14="http://schemas.microsoft.com/office/powerpoint/2010/main" val="1958727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CD48AEF2-154E-4821-80F5-0648BFB7FF29}"/>
              </a:ext>
            </a:extLst>
          </p:cNvPr>
          <p:cNvSpPr>
            <a:spLocks noGrp="1"/>
          </p:cNvSpPr>
          <p:nvPr>
            <p:ph type="pic" sz="quarter" idx="13"/>
          </p:nvPr>
        </p:nvSpPr>
        <p:spPr>
          <a:xfrm>
            <a:off x="0" y="0"/>
            <a:ext cx="9734550" cy="4324350"/>
          </a:xfrm>
        </p:spPr>
        <p:txBody>
          <a:bodyPr/>
          <a:lstStyle/>
          <a:p>
            <a:endParaRPr lang="en-US"/>
          </a:p>
        </p:txBody>
      </p:sp>
    </p:spTree>
    <p:extLst>
      <p:ext uri="{BB962C8B-B14F-4D97-AF65-F5344CB8AC3E}">
        <p14:creationId xmlns:p14="http://schemas.microsoft.com/office/powerpoint/2010/main" val="39134861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CC67-1D67-4383-B03A-64860A6C2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DC29EC-3C81-47C1-A063-9E70096E6F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017AA-BB96-4B41-A1CF-9246046DC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4E08AB-ED36-4E22-A900-4F220E6D93C2}"/>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6" name="Footer Placeholder 5">
            <a:extLst>
              <a:ext uri="{FF2B5EF4-FFF2-40B4-BE49-F238E27FC236}">
                <a16:creationId xmlns:a16="http://schemas.microsoft.com/office/drawing/2014/main" id="{0EF3D549-271B-4724-8BEB-CA69D2306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25812-2B9D-4AE0-9C3A-A0F3E4987D57}"/>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2316816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C6FD-B9AE-41F1-8786-CDEA84A39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3A1869-48EC-4FB0-B5F2-BAF13AF4A7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B97059-59B3-47D8-AED2-4F53E5A27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5D1B31-3718-429E-8A2A-85975AE9CF15}"/>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6" name="Footer Placeholder 5">
            <a:extLst>
              <a:ext uri="{FF2B5EF4-FFF2-40B4-BE49-F238E27FC236}">
                <a16:creationId xmlns:a16="http://schemas.microsoft.com/office/drawing/2014/main" id="{889D63A4-63DA-43F1-B98A-15356A78E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B5EC9A-4E58-40C7-8FC3-B88030E94726}"/>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1525301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551A-EB7E-4C33-B475-BF37E5C0B0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0BC5AA-CC1A-43D4-9A73-E5DC9144A8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E65C5-DB3F-4BC2-955A-9B78D5E965E3}"/>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5" name="Footer Placeholder 4">
            <a:extLst>
              <a:ext uri="{FF2B5EF4-FFF2-40B4-BE49-F238E27FC236}">
                <a16:creationId xmlns:a16="http://schemas.microsoft.com/office/drawing/2014/main" id="{9B43DA28-0E9B-4BC1-A053-E8596FC3D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4C89E-F32F-4510-A460-F6EF06592EBE}"/>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2539180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A984E-714A-4269-A798-EC1C5A2358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19F271-1B8E-410E-AD16-B84882671ED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30BC5-3714-4254-838F-AC10B278B6F8}"/>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5" name="Footer Placeholder 4">
            <a:extLst>
              <a:ext uri="{FF2B5EF4-FFF2-40B4-BE49-F238E27FC236}">
                <a16:creationId xmlns:a16="http://schemas.microsoft.com/office/drawing/2014/main" id="{09B245C3-5246-44D9-B3A9-2479FCFDB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0A334A-9C9D-4845-8944-3B4047C2C27B}"/>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8411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C03D-8D82-4C27-8B39-99E8D0FD0C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1CA270-82AE-40E2-8EDE-E48B8D4846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F9D2EA-3004-4804-B96D-A3395DEE66E9}"/>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3D07E451-C07D-4278-8422-9DDAD7B74D3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94BE1B63-AC38-44A0-BBB4-5746EE83803C}"/>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460368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CE9-FE8C-4CC5-98C0-EF595B73B8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A9B64C-211B-4D71-8959-373A5B3942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85880-E36C-464A-AE31-6344FA5432F3}"/>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200EBA9-FFD9-4FCB-944D-25C149B3716F}"/>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A9331E93-0E1B-4515-BF78-6A3587D2443E}"/>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202939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165F-73C4-4161-B049-6446E96EE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3B61C0-04E5-4B93-92F3-D5CF71D9B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FD40F0-5A19-4C47-BB62-CD222760DF77}"/>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D56CD05-B56F-4CFB-A5FD-21D39F07BAC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F3077C4F-7AF4-4725-AB9E-872BD152B62E}"/>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0881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4C41-2606-46F2-9768-B91E4F93C7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F45C7-E8C2-4DA3-8AF1-F11668DD9A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D12A79-C5CC-4DB0-8E49-A7499B7D04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4DF31-E248-43E8-990D-11C1B9F2D42B}"/>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6" name="Footer Placeholder 5">
            <a:extLst>
              <a:ext uri="{FF2B5EF4-FFF2-40B4-BE49-F238E27FC236}">
                <a16:creationId xmlns:a16="http://schemas.microsoft.com/office/drawing/2014/main" id="{9D637325-FEF9-4239-8DF9-21731A339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FF918-BC4E-4D95-ACAE-8CBE5C3CE9F1}"/>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1794770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E2C5-9E49-43AD-86C6-C128772D0D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634D75-D173-40AB-BCE9-C376B7C5EF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44D46F-9211-46A7-B3ED-D502FEF3A6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3314B-EC15-43A7-B7EA-8E2AF36451A0}"/>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99DC00BF-D329-4FD4-B97F-061462F4EB89}"/>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96AE5A4E-C876-4ACD-9C12-7D8720227CCC}"/>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926323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B5F9-DC67-4C22-8CE0-CBBE2EBEA0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AFCB18-079A-45FD-8266-46A86379E9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FFFBA7-7DA2-4F30-9954-DDCCC710D3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3BE5082-C9DF-48BE-A454-AFC6F001D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29E069-32BE-4872-BD00-1D53F1E50A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B6C59B-DEBD-4FB8-948A-D2A4FB33CBBB}"/>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id="{27E8F110-6C2F-4ADD-925A-84EF56C227FE}"/>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id="{B4E00077-F5F7-4EB3-AD9A-CFA6B3192472}"/>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63007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466-F4FD-4EC4-9EE6-9A54FBEB5D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C6E242-635F-4CF5-B8EA-65737CDD6ADA}"/>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88DEDB09-71FF-4078-B937-786A7168B1FE}"/>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7BB96CF8-3E5A-4042-B14B-6C997BBE4D46}"/>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502364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39C91-D77F-46DB-A267-8378641140C7}"/>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EFF80CE0-DE46-452F-A7D6-6769A2608E5D}"/>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CA84CBEF-0674-4AC5-9F2A-EF6DC490E215}"/>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620219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307B-539A-406B-9E54-130ADF1FF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5A609D-9370-4250-A4DD-095218344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4DA7FA-E495-48F2-9351-DC34EA6CA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2E753A-8863-4C93-BB5B-BBF9E1845FAC}"/>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CBB31CDE-16BE-44DB-909D-C3C06EC0054C}"/>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2779F216-C68E-4BE3-B647-03139EE8B4D1}"/>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711423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2D8E-A030-41B7-899F-6154FCBBDE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428E2E-82E3-4084-BCD1-BC977A9A0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5A1355-9B52-4175-A7C3-0D6AD9995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5653A8-5695-469E-8716-6D63022A630F}"/>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D36FE609-DBDF-4AE9-BF67-27DA72BB6555}"/>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E39BD534-DAFD-4E1E-AF3D-7125D29C6661}"/>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10062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EB1C-8ABB-4C1D-A475-3CB6E5E457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3BD2E4-B165-4366-88E2-AFF2E32A51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C0F0FD-1102-46EE-B7C9-3566ABC3968C}"/>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8C0E640E-870F-45D2-8685-4B20FDCC8E5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94E4E7D2-EA52-47BE-B2C6-C416846DEEA3}"/>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829991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74F20F-CEF8-4617-983E-693D532BB7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59ABEB-FC21-4154-B12C-65FF2080E2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809906-A355-4ECB-B374-E7962EEF3068}"/>
              </a:ext>
            </a:extLst>
          </p:cNvPr>
          <p:cNvSpPr>
            <a:spLocks noGrp="1"/>
          </p:cNvSpPr>
          <p:nvPr>
            <p:ph type="dt" sz="half" idx="10"/>
          </p:nvPr>
        </p:nvSpPr>
        <p:spPr/>
        <p:txBody>
          <a:body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7BF201E-ECFE-4591-806E-47C363513D0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F493238E-C1DC-45EF-81E3-27CC77C660CD}"/>
              </a:ext>
            </a:extLst>
          </p:cNvPr>
          <p:cNvSpPr>
            <a:spLocks noGrp="1"/>
          </p:cNvSpPr>
          <p:nvPr>
            <p:ph type="sldNum" sz="quarter" idx="12"/>
          </p:nvPr>
        </p:nvSpPr>
        <p:spPr/>
        <p:txBody>
          <a:body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2237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ABAF-A76C-4947-A6CF-67E032D01D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597DC2-2F0E-4F93-892C-887ABD310B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59C74E-4A1F-4E97-BCC0-10EDAB365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669FE-AE5B-48AF-907A-DC9CC669A1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8E02-7958-4970-87F6-086445D4C1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B1B47E-917C-4B49-93B0-23FD711948A3}"/>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8" name="Footer Placeholder 7">
            <a:extLst>
              <a:ext uri="{FF2B5EF4-FFF2-40B4-BE49-F238E27FC236}">
                <a16:creationId xmlns:a16="http://schemas.microsoft.com/office/drawing/2014/main" id="{C21D0EE2-0A9A-4FEF-92E3-6FB83AA245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4A02A-6795-4D9F-A393-DEB444BFDAA4}"/>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27516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E730-476D-43E1-91AF-F5E5072D0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7F1BED-20C0-4DCD-95F7-EDAB70F3750B}"/>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4" name="Footer Placeholder 3">
            <a:extLst>
              <a:ext uri="{FF2B5EF4-FFF2-40B4-BE49-F238E27FC236}">
                <a16:creationId xmlns:a16="http://schemas.microsoft.com/office/drawing/2014/main" id="{E598088B-45DC-4893-8C08-F263D9C488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267270-431C-4C5B-A92F-173C36AEA5A8}"/>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342501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Tree>
    <p:extLst>
      <p:ext uri="{BB962C8B-B14F-4D97-AF65-F5344CB8AC3E}">
        <p14:creationId xmlns:p14="http://schemas.microsoft.com/office/powerpoint/2010/main" val="4272534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B2D51814-084E-41A3-ABA5-CE105D3B3EC4}"/>
              </a:ext>
            </a:extLst>
          </p:cNvPr>
          <p:cNvSpPr>
            <a:spLocks noGrp="1"/>
          </p:cNvSpPr>
          <p:nvPr>
            <p:ph type="pic" sz="quarter" idx="13"/>
          </p:nvPr>
        </p:nvSpPr>
        <p:spPr>
          <a:xfrm>
            <a:off x="573088" y="0"/>
            <a:ext cx="4598987" cy="6858000"/>
          </a:xfrm>
        </p:spPr>
        <p:txBody>
          <a:bodyPr/>
          <a:lstStyle/>
          <a:p>
            <a:endParaRPr lang="en-US"/>
          </a:p>
        </p:txBody>
      </p:sp>
    </p:spTree>
    <p:extLst>
      <p:ext uri="{BB962C8B-B14F-4D97-AF65-F5344CB8AC3E}">
        <p14:creationId xmlns:p14="http://schemas.microsoft.com/office/powerpoint/2010/main" val="1281704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49D59-BCF5-47EA-B64E-46F73C6B3A6E}"/>
              </a:ext>
            </a:extLst>
          </p:cNvPr>
          <p:cNvSpPr>
            <a:spLocks noGrp="1"/>
          </p:cNvSpPr>
          <p:nvPr>
            <p:ph type="dt" sz="half" idx="10"/>
          </p:nvPr>
        </p:nvSpPr>
        <p:spPr/>
        <p:txBody>
          <a:bodyPr/>
          <a:lstStyle/>
          <a:p>
            <a:fld id="{D9BD404E-A52A-460A-B03D-1D700B7066D5}" type="datetimeFigureOut">
              <a:rPr lang="en-US" smtClean="0"/>
              <a:t>3/5/2021</a:t>
            </a:fld>
            <a:endParaRPr lang="en-US"/>
          </a:p>
        </p:txBody>
      </p:sp>
      <p:sp>
        <p:nvSpPr>
          <p:cNvPr id="3" name="Footer Placeholder 2">
            <a:extLst>
              <a:ext uri="{FF2B5EF4-FFF2-40B4-BE49-F238E27FC236}">
                <a16:creationId xmlns:a16="http://schemas.microsoft.com/office/drawing/2014/main" id="{ACB88CFD-3A79-4F23-99A9-E49E31A673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8CA13-C6EC-4182-BDE4-AC5A31B11F0E}"/>
              </a:ext>
            </a:extLst>
          </p:cNvPr>
          <p:cNvSpPr>
            <a:spLocks noGrp="1"/>
          </p:cNvSpPr>
          <p:nvPr>
            <p:ph type="sldNum" sz="quarter" idx="12"/>
          </p:nvPr>
        </p:nvSpPr>
        <p:spPr/>
        <p:txBody>
          <a:bodyPr/>
          <a:lstStyle/>
          <a:p>
            <a:fld id="{3FD94C82-E62B-414D-AAF9-221DBFCCC363}" type="slidenum">
              <a:rPr lang="en-US" smtClean="0"/>
              <a:t>‹#›</a:t>
            </a:fld>
            <a:endParaRPr lang="en-US"/>
          </a:p>
        </p:txBody>
      </p:sp>
      <p:sp>
        <p:nvSpPr>
          <p:cNvPr id="6" name="Picture Placeholder 5">
            <a:extLst>
              <a:ext uri="{FF2B5EF4-FFF2-40B4-BE49-F238E27FC236}">
                <a16:creationId xmlns:a16="http://schemas.microsoft.com/office/drawing/2014/main" id="{7F62FCCE-88E4-4821-A9C9-390B6E1BB248}"/>
              </a:ext>
            </a:extLst>
          </p:cNvPr>
          <p:cNvSpPr>
            <a:spLocks noGrp="1"/>
          </p:cNvSpPr>
          <p:nvPr>
            <p:ph type="pic" sz="quarter" idx="13"/>
          </p:nvPr>
        </p:nvSpPr>
        <p:spPr>
          <a:xfrm>
            <a:off x="0" y="666750"/>
            <a:ext cx="6096000" cy="5689600"/>
          </a:xfrm>
        </p:spPr>
        <p:txBody>
          <a:bodyPr/>
          <a:lstStyle/>
          <a:p>
            <a:endParaRPr lang="en-US"/>
          </a:p>
        </p:txBody>
      </p:sp>
      <p:sp>
        <p:nvSpPr>
          <p:cNvPr id="8" name="Picture Placeholder 7">
            <a:extLst>
              <a:ext uri="{FF2B5EF4-FFF2-40B4-BE49-F238E27FC236}">
                <a16:creationId xmlns:a16="http://schemas.microsoft.com/office/drawing/2014/main" id="{7C7C2B7D-FA41-4172-B5A4-E183C63B5DED}"/>
              </a:ext>
            </a:extLst>
          </p:cNvPr>
          <p:cNvSpPr>
            <a:spLocks noGrp="1"/>
          </p:cNvSpPr>
          <p:nvPr>
            <p:ph type="pic" sz="quarter" idx="14"/>
          </p:nvPr>
        </p:nvSpPr>
        <p:spPr>
          <a:xfrm>
            <a:off x="4267200" y="1444625"/>
            <a:ext cx="4114800" cy="4133850"/>
          </a:xfrm>
        </p:spPr>
        <p:txBody>
          <a:bodyPr/>
          <a:lstStyle/>
          <a:p>
            <a:endParaRPr lang="en-US"/>
          </a:p>
        </p:txBody>
      </p:sp>
    </p:spTree>
    <p:extLst>
      <p:ext uri="{BB962C8B-B14F-4D97-AF65-F5344CB8AC3E}">
        <p14:creationId xmlns:p14="http://schemas.microsoft.com/office/powerpoint/2010/main" val="11314750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936E0-E993-4FE1-B4AC-7FC3664B11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F6155E-C2C1-43DC-BF86-F4F6856D2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81790-EFC7-458B-90D6-4BD142530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D404E-A52A-460A-B03D-1D700B7066D5}" type="datetimeFigureOut">
              <a:rPr lang="en-US" smtClean="0"/>
              <a:t>3/5/2021</a:t>
            </a:fld>
            <a:endParaRPr lang="en-US"/>
          </a:p>
        </p:txBody>
      </p:sp>
      <p:sp>
        <p:nvSpPr>
          <p:cNvPr id="5" name="Footer Placeholder 4">
            <a:extLst>
              <a:ext uri="{FF2B5EF4-FFF2-40B4-BE49-F238E27FC236}">
                <a16:creationId xmlns:a16="http://schemas.microsoft.com/office/drawing/2014/main" id="{F75EA38D-F2FD-4012-8C17-569A65BFB1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419D6-3C43-4306-99B5-00AD525D7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D94C82-E62B-414D-AAF9-221DBFCCC363}" type="slidenum">
              <a:rPr lang="en-US" smtClean="0"/>
              <a:t>‹#›</a:t>
            </a:fld>
            <a:endParaRPr lang="en-US"/>
          </a:p>
        </p:txBody>
      </p:sp>
    </p:spTree>
    <p:extLst>
      <p:ext uri="{BB962C8B-B14F-4D97-AF65-F5344CB8AC3E}">
        <p14:creationId xmlns:p14="http://schemas.microsoft.com/office/powerpoint/2010/main" val="1021019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4" r:id="rId8"/>
    <p:sldLayoutId id="2147483683" r:id="rId9"/>
    <p:sldLayoutId id="2147483682" r:id="rId10"/>
    <p:sldLayoutId id="2147483681" r:id="rId11"/>
    <p:sldLayoutId id="2147483680" r:id="rId12"/>
    <p:sldLayoutId id="2147483679" r:id="rId13"/>
    <p:sldLayoutId id="2147483678" r:id="rId14"/>
    <p:sldLayoutId id="2147483677" r:id="rId15"/>
    <p:sldLayoutId id="2147483676" r:id="rId16"/>
    <p:sldLayoutId id="2147483675" r:id="rId17"/>
    <p:sldLayoutId id="2147483674" r:id="rId18"/>
    <p:sldLayoutId id="2147483673" r:id="rId19"/>
    <p:sldLayoutId id="2147483671" r:id="rId20"/>
    <p:sldLayoutId id="2147483670" r:id="rId21"/>
    <p:sldLayoutId id="2147483669" r:id="rId22"/>
    <p:sldLayoutId id="2147483668" r:id="rId23"/>
    <p:sldLayoutId id="2147483667" r:id="rId24"/>
    <p:sldLayoutId id="2147483666" r:id="rId25"/>
    <p:sldLayoutId id="2147483665" r:id="rId26"/>
    <p:sldLayoutId id="2147483664" r:id="rId27"/>
    <p:sldLayoutId id="2147483662" r:id="rId28"/>
    <p:sldLayoutId id="2147483660" r:id="rId29"/>
    <p:sldLayoutId id="2147483672" r:id="rId30"/>
    <p:sldLayoutId id="2147483661" r:id="rId31"/>
    <p:sldLayoutId id="2147483663" r:id="rId32"/>
    <p:sldLayoutId id="2147483656" r:id="rId33"/>
    <p:sldLayoutId id="2147483657" r:id="rId34"/>
    <p:sldLayoutId id="2147483658" r:id="rId35"/>
    <p:sldLayoutId id="2147483659"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0E882F-288A-4A54-B2C0-FB955FB11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6BD255-5A4B-4325-9676-72CDF13501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CA35CC-9CC5-4BD8-B656-51FDBC8EA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D8155-1958-497A-9D0A-38294DDC0C18}" type="datetimeFigureOut">
              <a:rPr lang="en-IN" smtClean="0">
                <a:solidFill>
                  <a:prstClr val="black">
                    <a:tint val="75000"/>
                  </a:prstClr>
                </a:solidFill>
              </a:rPr>
              <a:pPr/>
              <a:t>05-03-2021</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FCA1C99E-5F9B-4089-A6D0-62023B7B8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771B6677-2E95-4D1A-9509-F40B96969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68D5B-50A5-41CC-AD1F-1B239D0426A0}"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61727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1798" b="11798"/>
          <a:stretch>
            <a:fillRect/>
          </a:stretch>
        </p:blipFill>
        <p:spPr>
          <a:xfrm>
            <a:off x="0" y="0"/>
            <a:ext cx="12192000" cy="6858000"/>
          </a:xfrm>
        </p:spPr>
      </p:pic>
      <p:sp>
        <p:nvSpPr>
          <p:cNvPr id="8" name="Rectangle 7">
            <a:extLst>
              <a:ext uri="{FF2B5EF4-FFF2-40B4-BE49-F238E27FC236}">
                <a16:creationId xmlns:a16="http://schemas.microsoft.com/office/drawing/2014/main" id="{711A41C5-DE16-47ED-991E-3FD45F670704}"/>
              </a:ext>
            </a:extLst>
          </p:cNvPr>
          <p:cNvSpPr/>
          <p:nvPr/>
        </p:nvSpPr>
        <p:spPr>
          <a:xfrm>
            <a:off x="7921238" y="2265536"/>
            <a:ext cx="4281715" cy="2369127"/>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B851518A-C563-4FAE-9CA0-B7F4DC3348DF}"/>
              </a:ext>
            </a:extLst>
          </p:cNvPr>
          <p:cNvSpPr txBox="1">
            <a:spLocks/>
          </p:cNvSpPr>
          <p:nvPr/>
        </p:nvSpPr>
        <p:spPr>
          <a:xfrm>
            <a:off x="199253" y="4350136"/>
            <a:ext cx="4076700" cy="142192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ea typeface="Roboto Black" panose="02000000000000000000" pitchFamily="2" charset="0"/>
              </a:rPr>
              <a:t>EDO FRANCHISE</a:t>
            </a:r>
          </a:p>
        </p:txBody>
      </p:sp>
      <p:sp>
        <p:nvSpPr>
          <p:cNvPr id="7" name="Title 2">
            <a:extLst>
              <a:ext uri="{FF2B5EF4-FFF2-40B4-BE49-F238E27FC236}">
                <a16:creationId xmlns:a16="http://schemas.microsoft.com/office/drawing/2014/main" id="{CDE36266-3100-499A-98F0-9EEEADE18AE7}"/>
              </a:ext>
            </a:extLst>
          </p:cNvPr>
          <p:cNvSpPr txBox="1">
            <a:spLocks/>
          </p:cNvSpPr>
          <p:nvPr/>
        </p:nvSpPr>
        <p:spPr>
          <a:xfrm>
            <a:off x="215496" y="5531998"/>
            <a:ext cx="5065567"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Bookman Old Style" panose="02050604050505020204" pitchFamily="18" charset="0"/>
                <a:ea typeface="Roboto" panose="02000000000000000000" pitchFamily="2" charset="0"/>
              </a:rPr>
              <a:t>Business Plan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673" y="2675124"/>
            <a:ext cx="3276600" cy="1400175"/>
          </a:xfrm>
          <a:prstGeom prst="rect">
            <a:avLst/>
          </a:prstGeom>
        </p:spPr>
      </p:pic>
      <p:pic>
        <p:nvPicPr>
          <p:cNvPr id="9" name="Picture 8"/>
          <p:cNvPicPr>
            <a:picLocks noChangeAspect="1"/>
          </p:cNvPicPr>
          <p:nvPr/>
        </p:nvPicPr>
        <p:blipFill>
          <a:blip r:embed="rId4"/>
          <a:stretch>
            <a:fillRect/>
          </a:stretch>
        </p:blipFill>
        <p:spPr>
          <a:xfrm>
            <a:off x="11023134" y="18410"/>
            <a:ext cx="929968" cy="857355"/>
          </a:xfrm>
          <a:prstGeom prst="rect">
            <a:avLst/>
          </a:prstGeom>
        </p:spPr>
      </p:pic>
    </p:spTree>
    <p:extLst>
      <p:ext uri="{BB962C8B-B14F-4D97-AF65-F5344CB8AC3E}">
        <p14:creationId xmlns:p14="http://schemas.microsoft.com/office/powerpoint/2010/main" val="376216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20679" b="20679"/>
          <a:stretch>
            <a:fillRect/>
          </a:stretch>
        </p:blipFill>
        <p:spPr/>
      </p:pic>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9367" r="9367"/>
          <a:stretch>
            <a:fillRect/>
          </a:stretch>
        </p:blipFill>
        <p:spPr/>
      </p:pic>
      <p:sp>
        <p:nvSpPr>
          <p:cNvPr id="9" name="Title 2">
            <a:extLst>
              <a:ext uri="{FF2B5EF4-FFF2-40B4-BE49-F238E27FC236}">
                <a16:creationId xmlns:a16="http://schemas.microsoft.com/office/drawing/2014/main" id="{0C87B6FD-6C0A-47BB-8528-123B8CCC25E3}"/>
              </a:ext>
            </a:extLst>
          </p:cNvPr>
          <p:cNvSpPr txBox="1">
            <a:spLocks/>
          </p:cNvSpPr>
          <p:nvPr/>
        </p:nvSpPr>
        <p:spPr>
          <a:xfrm>
            <a:off x="7385736" y="2677840"/>
            <a:ext cx="4278527"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b="1" dirty="0">
                <a:solidFill>
                  <a:srgbClr val="FBA10E"/>
                </a:solidFill>
                <a:latin typeface="Bookman Old Style" panose="02050604050505020204" pitchFamily="18" charset="0"/>
              </a:rPr>
              <a:t>Franchising</a:t>
            </a:r>
          </a:p>
        </p:txBody>
      </p:sp>
      <p:sp>
        <p:nvSpPr>
          <p:cNvPr id="11" name="Text Placeholder 7">
            <a:extLst>
              <a:ext uri="{FF2B5EF4-FFF2-40B4-BE49-F238E27FC236}">
                <a16:creationId xmlns:a16="http://schemas.microsoft.com/office/drawing/2014/main" id="{0DF4773B-F7C6-40A1-9D6B-E33A9C738AB2}"/>
              </a:ext>
            </a:extLst>
          </p:cNvPr>
          <p:cNvSpPr txBox="1">
            <a:spLocks/>
          </p:cNvSpPr>
          <p:nvPr/>
        </p:nvSpPr>
        <p:spPr>
          <a:xfrm>
            <a:off x="9229725" y="3834743"/>
            <a:ext cx="2781300" cy="185336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1100" dirty="0">
                <a:solidFill>
                  <a:schemeClr val="bg1"/>
                </a:solidFill>
                <a:latin typeface="Bookman Old Style" panose="02050604050505020204" pitchFamily="18" charset="0"/>
                <a:ea typeface="Roboto" panose="02000000000000000000" pitchFamily="2" charset="0"/>
              </a:rPr>
              <a:t>The estimated investment required to open a Edo Japan Franchise is between </a:t>
            </a:r>
            <a:r>
              <a:rPr lang="en-US" sz="1100" b="1" dirty="0">
                <a:solidFill>
                  <a:schemeClr val="bg1"/>
                </a:solidFill>
                <a:latin typeface="Bookman Old Style" panose="02050604050505020204" pitchFamily="18" charset="0"/>
                <a:ea typeface="Roboto" panose="02000000000000000000" pitchFamily="2" charset="0"/>
              </a:rPr>
              <a:t>$400,000-$550,000. </a:t>
            </a:r>
            <a:r>
              <a:rPr lang="en-US" sz="1100" dirty="0">
                <a:solidFill>
                  <a:schemeClr val="bg1"/>
                </a:solidFill>
                <a:latin typeface="Bookman Old Style" panose="02050604050505020204" pitchFamily="18" charset="0"/>
                <a:ea typeface="Roboto" panose="02000000000000000000" pitchFamily="2" charset="0"/>
              </a:rPr>
              <a:t>There is an initial franchise fee of </a:t>
            </a:r>
            <a:r>
              <a:rPr lang="en-US" sz="1100" b="1" dirty="0">
                <a:solidFill>
                  <a:schemeClr val="bg1"/>
                </a:solidFill>
                <a:latin typeface="Bookman Old Style" panose="02050604050505020204" pitchFamily="18" charset="0"/>
                <a:ea typeface="Roboto" panose="02000000000000000000" pitchFamily="2" charset="0"/>
              </a:rPr>
              <a:t>$30,000-  $35,000 </a:t>
            </a:r>
            <a:r>
              <a:rPr lang="en-US" sz="1100" dirty="0">
                <a:solidFill>
                  <a:schemeClr val="bg1"/>
                </a:solidFill>
                <a:latin typeface="Bookman Old Style" panose="02050604050505020204" pitchFamily="18" charset="0"/>
                <a:ea typeface="Roboto" panose="02000000000000000000" pitchFamily="2" charset="0"/>
              </a:rPr>
              <a:t>which grants you the license to run a business under the Edo Japan name.</a:t>
            </a:r>
          </a:p>
        </p:txBody>
      </p:sp>
    </p:spTree>
    <p:extLst>
      <p:ext uri="{BB962C8B-B14F-4D97-AF65-F5344CB8AC3E}">
        <p14:creationId xmlns:p14="http://schemas.microsoft.com/office/powerpoint/2010/main" val="69110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B7FBFD-E9A7-4419-97AB-73610747C723}"/>
              </a:ext>
            </a:extLst>
          </p:cNvPr>
          <p:cNvSpPr/>
          <p:nvPr/>
        </p:nvSpPr>
        <p:spPr>
          <a:xfrm>
            <a:off x="7581900" y="0"/>
            <a:ext cx="4610100" cy="5715000"/>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7F4ECCC7-BDC1-40E2-99B4-4321E6D8AE4E}"/>
              </a:ext>
            </a:extLst>
          </p:cNvPr>
          <p:cNvSpPr txBox="1">
            <a:spLocks/>
          </p:cNvSpPr>
          <p:nvPr/>
        </p:nvSpPr>
        <p:spPr>
          <a:xfrm>
            <a:off x="7829550" y="247145"/>
            <a:ext cx="4114800" cy="108952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B2B2B"/>
                </a:solidFill>
                <a:latin typeface="Bookman Old Style" panose="02050604050505020204" pitchFamily="18" charset="0"/>
                <a:ea typeface="Roboto Black" panose="02000000000000000000" pitchFamily="2" charset="0"/>
              </a:rPr>
              <a:t>Location and Facilities</a:t>
            </a:r>
          </a:p>
        </p:txBody>
      </p:sp>
      <p:pic>
        <p:nvPicPr>
          <p:cNvPr id="9" name="Picture Placeholder 8" descr="Screen Clippi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315" r="11315"/>
          <a:stretch>
            <a:fillRect/>
          </a:stretch>
        </p:blipFill>
        <p:spPr>
          <a:xfrm>
            <a:off x="1323415" y="0"/>
            <a:ext cx="3695700" cy="6858000"/>
          </a:xfrm>
        </p:spPr>
      </p:pic>
    </p:spTree>
    <p:extLst>
      <p:ext uri="{BB962C8B-B14F-4D97-AF65-F5344CB8AC3E}">
        <p14:creationId xmlns:p14="http://schemas.microsoft.com/office/powerpoint/2010/main" val="3396072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15F5613-EE3A-4E8E-BC14-8464796C9263}"/>
              </a:ext>
            </a:extLst>
          </p:cNvPr>
          <p:cNvSpPr txBox="1">
            <a:spLocks/>
          </p:cNvSpPr>
          <p:nvPr/>
        </p:nvSpPr>
        <p:spPr>
          <a:xfrm>
            <a:off x="7698923" y="730805"/>
            <a:ext cx="4076700" cy="142192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b="1" dirty="0">
                <a:solidFill>
                  <a:srgbClr val="FBA10E"/>
                </a:solidFill>
                <a:latin typeface="Bookman Old Style" panose="02050604050505020204" pitchFamily="18" charset="0"/>
                <a:ea typeface="Roboto Black" panose="02000000000000000000" pitchFamily="2" charset="0"/>
              </a:rPr>
              <a:t>Market Analysis</a:t>
            </a:r>
          </a:p>
        </p:txBody>
      </p:sp>
      <p:sp>
        <p:nvSpPr>
          <p:cNvPr id="6" name="Text Placeholder 7">
            <a:extLst>
              <a:ext uri="{FF2B5EF4-FFF2-40B4-BE49-F238E27FC236}">
                <a16:creationId xmlns:a16="http://schemas.microsoft.com/office/drawing/2014/main" id="{5B7675C4-8050-4580-BC0E-E144FF9D3854}"/>
              </a:ext>
            </a:extLst>
          </p:cNvPr>
          <p:cNvSpPr txBox="1">
            <a:spLocks/>
          </p:cNvSpPr>
          <p:nvPr/>
        </p:nvSpPr>
        <p:spPr>
          <a:xfrm>
            <a:off x="7203623" y="2226964"/>
            <a:ext cx="4572000" cy="356783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1400" dirty="0">
              <a:solidFill>
                <a:schemeClr val="bg1"/>
              </a:solidFill>
              <a:latin typeface="Roboto" panose="02000000000000000000" pitchFamily="2" charset="0"/>
              <a:ea typeface="Roboto" panose="02000000000000000000" pitchFamily="2" charset="0"/>
            </a:endParaRPr>
          </a:p>
        </p:txBody>
      </p:sp>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0370" r="20370"/>
          <a:stretch>
            <a:fillRect/>
          </a:stretch>
        </p:blipFill>
        <p:spPr/>
      </p:pic>
      <p:sp>
        <p:nvSpPr>
          <p:cNvPr id="7" name="TextBox 6">
            <a:extLst>
              <a:ext uri="{FF2B5EF4-FFF2-40B4-BE49-F238E27FC236}">
                <a16:creationId xmlns:a16="http://schemas.microsoft.com/office/drawing/2014/main" id="{28EA9F85-AF81-475E-A528-E0C998CEDBD2}"/>
              </a:ext>
            </a:extLst>
          </p:cNvPr>
          <p:cNvSpPr txBox="1"/>
          <p:nvPr/>
        </p:nvSpPr>
        <p:spPr>
          <a:xfrm>
            <a:off x="6382629" y="2320215"/>
            <a:ext cx="5392994" cy="1954381"/>
          </a:xfrm>
          <a:prstGeom prst="rect">
            <a:avLst/>
          </a:prstGeom>
          <a:noFill/>
        </p:spPr>
        <p:txBody>
          <a:bodyPr wrap="square">
            <a:spAutoFit/>
          </a:bodyPr>
          <a:lstStyle/>
          <a:p>
            <a:pPr algn="just"/>
            <a:r>
              <a:rPr lang="en-US" sz="1100" dirty="0">
                <a:solidFill>
                  <a:schemeClr val="bg1"/>
                </a:solidFill>
                <a:latin typeface="Bookman Old Style" panose="02050604050505020204" pitchFamily="18" charset="0"/>
              </a:rPr>
              <a:t>According to the Canadian Restaurant and Foodservices Association(link is external) (CRFA) in 2019 the restaurant industry in Canada generates $93 billion annually or 4% of the nation’s economic activity. The industry also employs over 1.3 million people (6.4 % of the Canadian workforce) making it the fourth largest employer in Canada. </a:t>
            </a:r>
          </a:p>
          <a:p>
            <a:pPr algn="just"/>
            <a:endParaRPr lang="en-US" sz="1100" dirty="0">
              <a:solidFill>
                <a:schemeClr val="bg1"/>
              </a:solidFill>
              <a:latin typeface="Bookman Old Style" panose="02050604050505020204" pitchFamily="18" charset="0"/>
            </a:endParaRPr>
          </a:p>
          <a:p>
            <a:pPr algn="just"/>
            <a:r>
              <a:rPr lang="en-US" sz="1100" dirty="0">
                <a:solidFill>
                  <a:schemeClr val="bg1"/>
                </a:solidFill>
                <a:latin typeface="Bookman Old Style" panose="02050604050505020204" pitchFamily="18" charset="0"/>
              </a:rPr>
              <a:t>Going to restaurants is also a popular activity with CRFA stating that it is the “number one preferred activity for spending time with family and friends” Restaurants employ(link is external) over 170,000 people in BC and generate more than $10 billion in annual sales, making them a significant economic force in the province. </a:t>
            </a:r>
          </a:p>
        </p:txBody>
      </p:sp>
      <p:graphicFrame>
        <p:nvGraphicFramePr>
          <p:cNvPr id="3" name="Chart 2">
            <a:extLst>
              <a:ext uri="{FF2B5EF4-FFF2-40B4-BE49-F238E27FC236}">
                <a16:creationId xmlns:a16="http://schemas.microsoft.com/office/drawing/2014/main" id="{C6AEB229-E900-4E99-83A8-6DCFDC8B2AF6}"/>
              </a:ext>
            </a:extLst>
          </p:cNvPr>
          <p:cNvGraphicFramePr>
            <a:graphicFrameLocks/>
          </p:cNvGraphicFramePr>
          <p:nvPr>
            <p:extLst>
              <p:ext uri="{D42A27DB-BD31-4B8C-83A1-F6EECF244321}">
                <p14:modId xmlns:p14="http://schemas.microsoft.com/office/powerpoint/2010/main" val="3314280624"/>
              </p:ext>
            </p:extLst>
          </p:nvPr>
        </p:nvGraphicFramePr>
        <p:xfrm>
          <a:off x="6382627" y="4323803"/>
          <a:ext cx="5392995" cy="24639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1985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BFFDBCAB-ACD0-4A9A-9D4D-06FE667ED013}"/>
              </a:ext>
            </a:extLst>
          </p:cNvPr>
          <p:cNvSpPr txBox="1">
            <a:spLocks/>
          </p:cNvSpPr>
          <p:nvPr/>
        </p:nvSpPr>
        <p:spPr>
          <a:xfrm>
            <a:off x="7067550" y="1143000"/>
            <a:ext cx="41148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dirty="0">
                <a:solidFill>
                  <a:srgbClr val="FBA10E"/>
                </a:solidFill>
                <a:latin typeface="Roboto Black" panose="02000000000000000000" pitchFamily="2" charset="0"/>
                <a:ea typeface="Roboto Black" panose="02000000000000000000" pitchFamily="2" charset="0"/>
              </a:rPr>
              <a:t>FOODIES</a:t>
            </a:r>
          </a:p>
        </p:txBody>
      </p:sp>
      <p:sp>
        <p:nvSpPr>
          <p:cNvPr id="14" name="Title 2">
            <a:extLst>
              <a:ext uri="{FF2B5EF4-FFF2-40B4-BE49-F238E27FC236}">
                <a16:creationId xmlns:a16="http://schemas.microsoft.com/office/drawing/2014/main" id="{CE03B3B5-EAFE-4CB8-8E3A-29E3EB377BC0}"/>
              </a:ext>
            </a:extLst>
          </p:cNvPr>
          <p:cNvSpPr txBox="1">
            <a:spLocks/>
          </p:cNvSpPr>
          <p:nvPr/>
        </p:nvSpPr>
        <p:spPr>
          <a:xfrm>
            <a:off x="6900636" y="2010929"/>
            <a:ext cx="4281714"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chemeClr val="bg1"/>
                </a:solidFill>
                <a:latin typeface="Roboto Black" panose="02000000000000000000" pitchFamily="2" charset="0"/>
                <a:ea typeface="Roboto Black" panose="02000000000000000000" pitchFamily="2" charset="0"/>
              </a:rPr>
              <a:t>Giant Template</a:t>
            </a:r>
          </a:p>
        </p:txBody>
      </p:sp>
      <p:sp>
        <p:nvSpPr>
          <p:cNvPr id="15" name="Text Placeholder 7">
            <a:extLst>
              <a:ext uri="{FF2B5EF4-FFF2-40B4-BE49-F238E27FC236}">
                <a16:creationId xmlns:a16="http://schemas.microsoft.com/office/drawing/2014/main" id="{4544B46B-8598-4141-B0E9-6330411638A0}"/>
              </a:ext>
            </a:extLst>
          </p:cNvPr>
          <p:cNvSpPr txBox="1">
            <a:spLocks/>
          </p:cNvSpPr>
          <p:nvPr/>
        </p:nvSpPr>
        <p:spPr>
          <a:xfrm>
            <a:off x="331671" y="5179571"/>
            <a:ext cx="380217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r">
              <a:buNone/>
            </a:pPr>
            <a:r>
              <a:rPr lang="en-US" sz="1600" dirty="0">
                <a:solidFill>
                  <a:schemeClr val="bg1"/>
                </a:solidFill>
                <a:latin typeface="Roboto" panose="02000000000000000000" pitchFamily="2" charset="0"/>
                <a:ea typeface="Roboto" panose="02000000000000000000" pitchFamily="2" charset="0"/>
              </a:rPr>
              <a:t>Lorem ipsum dolor sit </a:t>
            </a:r>
            <a:r>
              <a:rPr lang="en-US" sz="1600" dirty="0" err="1">
                <a:solidFill>
                  <a:schemeClr val="bg1"/>
                </a:solidFill>
                <a:latin typeface="Roboto" panose="02000000000000000000" pitchFamily="2" charset="0"/>
                <a:ea typeface="Roboto" panose="02000000000000000000" pitchFamily="2" charset="0"/>
              </a:rPr>
              <a:t>amet</a:t>
            </a:r>
            <a:r>
              <a:rPr lang="en-US" sz="1600" dirty="0">
                <a:solidFill>
                  <a:schemeClr val="bg1"/>
                </a:solidFill>
                <a:latin typeface="Roboto" panose="02000000000000000000" pitchFamily="2" charset="0"/>
                <a:ea typeface="Roboto" panose="02000000000000000000" pitchFamily="2" charset="0"/>
              </a:rPr>
              <a:t>, animal </a:t>
            </a:r>
            <a:r>
              <a:rPr lang="en-US" sz="1600" dirty="0" err="1">
                <a:solidFill>
                  <a:schemeClr val="bg1"/>
                </a:solidFill>
                <a:latin typeface="Roboto" panose="02000000000000000000" pitchFamily="2" charset="0"/>
                <a:ea typeface="Roboto" panose="02000000000000000000" pitchFamily="2" charset="0"/>
              </a:rPr>
              <a:t>conceptam</a:t>
            </a:r>
            <a:r>
              <a:rPr lang="en-US" sz="1600" dirty="0">
                <a:solidFill>
                  <a:schemeClr val="bg1"/>
                </a:solidFill>
                <a:latin typeface="Roboto" panose="02000000000000000000" pitchFamily="2" charset="0"/>
                <a:ea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rPr>
              <a:t>te</a:t>
            </a:r>
            <a:r>
              <a:rPr lang="en-US" sz="1600" dirty="0">
                <a:solidFill>
                  <a:schemeClr val="bg1"/>
                </a:solidFill>
                <a:latin typeface="Roboto" panose="02000000000000000000" pitchFamily="2" charset="0"/>
                <a:ea typeface="Roboto" panose="02000000000000000000" pitchFamily="2" charset="0"/>
              </a:rPr>
              <a:t> his, </a:t>
            </a:r>
            <a:r>
              <a:rPr lang="en-US" sz="1600" dirty="0" err="1">
                <a:solidFill>
                  <a:schemeClr val="bg1"/>
                </a:solidFill>
                <a:latin typeface="Roboto" panose="02000000000000000000" pitchFamily="2" charset="0"/>
                <a:ea typeface="Roboto" panose="02000000000000000000" pitchFamily="2" charset="0"/>
              </a:rPr>
              <a:t>legimus</a:t>
            </a:r>
            <a:r>
              <a:rPr lang="en-US" sz="1600" dirty="0">
                <a:solidFill>
                  <a:schemeClr val="bg1"/>
                </a:solidFill>
                <a:latin typeface="Roboto" panose="02000000000000000000" pitchFamily="2" charset="0"/>
                <a:ea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rPr>
              <a:t>inimicus</a:t>
            </a:r>
            <a:r>
              <a:rPr lang="en-US" sz="1600" dirty="0">
                <a:solidFill>
                  <a:schemeClr val="bg1"/>
                </a:solidFill>
                <a:latin typeface="Roboto" panose="02000000000000000000" pitchFamily="2" charset="0"/>
                <a:ea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rPr>
              <a:t>dissentiet</a:t>
            </a:r>
            <a:r>
              <a:rPr lang="en-US" sz="1600" dirty="0">
                <a:solidFill>
                  <a:schemeClr val="bg1"/>
                </a:solidFill>
                <a:latin typeface="Roboto" panose="02000000000000000000" pitchFamily="2" charset="0"/>
                <a:ea typeface="Roboto" panose="02000000000000000000" pitchFamily="2" charset="0"/>
              </a:rPr>
              <a:t> at sed, cum an </a:t>
            </a:r>
            <a:r>
              <a:rPr lang="en-US" sz="1600" dirty="0" err="1">
                <a:solidFill>
                  <a:schemeClr val="bg1"/>
                </a:solidFill>
                <a:latin typeface="Roboto" panose="02000000000000000000" pitchFamily="2" charset="0"/>
                <a:ea typeface="Roboto" panose="02000000000000000000" pitchFamily="2" charset="0"/>
              </a:rPr>
              <a:t>idque</a:t>
            </a:r>
            <a:r>
              <a:rPr lang="en-US" sz="1600" dirty="0">
                <a:solidFill>
                  <a:schemeClr val="bg1"/>
                </a:solidFill>
                <a:latin typeface="Roboto" panose="02000000000000000000" pitchFamily="2" charset="0"/>
                <a:ea typeface="Roboto" panose="02000000000000000000" pitchFamily="2" charset="0"/>
              </a:rPr>
              <a:t> </a:t>
            </a:r>
            <a:r>
              <a:rPr lang="en-US" sz="1600" dirty="0" err="1">
                <a:solidFill>
                  <a:schemeClr val="bg1"/>
                </a:solidFill>
                <a:latin typeface="Roboto" panose="02000000000000000000" pitchFamily="2" charset="0"/>
                <a:ea typeface="Roboto" panose="02000000000000000000" pitchFamily="2" charset="0"/>
              </a:rPr>
              <a:t>possit</a:t>
            </a:r>
            <a:endParaRPr lang="en-US" sz="1600" dirty="0">
              <a:solidFill>
                <a:schemeClr val="bg1"/>
              </a:solidFill>
              <a:latin typeface="Roboto" panose="02000000000000000000" pitchFamily="2" charset="0"/>
              <a:ea typeface="Roboto" panose="02000000000000000000" pitchFamily="2" charset="0"/>
            </a:endParaRPr>
          </a:p>
        </p:txBody>
      </p:sp>
      <p:sp>
        <p:nvSpPr>
          <p:cNvPr id="12" name="Picture Placeholder 11">
            <a:extLst>
              <a:ext uri="{FF2B5EF4-FFF2-40B4-BE49-F238E27FC236}">
                <a16:creationId xmlns:a16="http://schemas.microsoft.com/office/drawing/2014/main" id="{72EDD493-666E-4367-AA0E-AB05A914B54D}"/>
              </a:ext>
            </a:extLst>
          </p:cNvPr>
          <p:cNvSpPr>
            <a:spLocks noGrp="1"/>
          </p:cNvSpPr>
          <p:nvPr>
            <p:ph type="pic" sz="quarter" idx="13"/>
          </p:nvPr>
        </p:nvSpPr>
        <p:spPr/>
      </p:sp>
      <p:pic>
        <p:nvPicPr>
          <p:cNvPr id="2056" name="Picture 8" descr="Herbs and spices over black stone background | Food background wallpapers,  Food poster design, Food photography background">
            <a:extLst>
              <a:ext uri="{FF2B5EF4-FFF2-40B4-BE49-F238E27FC236}">
                <a16:creationId xmlns:a16="http://schemas.microsoft.com/office/drawing/2014/main" id="{55663378-2C08-4393-99DB-D9AB42283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6">
            <a:extLst>
              <a:ext uri="{FF2B5EF4-FFF2-40B4-BE49-F238E27FC236}">
                <a16:creationId xmlns:a16="http://schemas.microsoft.com/office/drawing/2014/main" id="{8F9C25EC-AC75-47DF-8B26-C2B1D9C75423}"/>
              </a:ext>
            </a:extLst>
          </p:cNvPr>
          <p:cNvGraphicFramePr>
            <a:graphicFrameLocks noGrp="1"/>
          </p:cNvGraphicFramePr>
          <p:nvPr>
            <p:extLst>
              <p:ext uri="{D42A27DB-BD31-4B8C-83A1-F6EECF244321}">
                <p14:modId xmlns:p14="http://schemas.microsoft.com/office/powerpoint/2010/main" val="830368235"/>
              </p:ext>
            </p:extLst>
          </p:nvPr>
        </p:nvGraphicFramePr>
        <p:xfrm>
          <a:off x="112295" y="-2"/>
          <a:ext cx="8903368" cy="6737684"/>
        </p:xfrm>
        <a:graphic>
          <a:graphicData uri="http://schemas.openxmlformats.org/drawingml/2006/table">
            <a:tbl>
              <a:tblPr firstRow="1" lastRow="1" bandRow="1">
                <a:tableStyleId>{5940675A-B579-460E-94D1-54222C63F5DA}</a:tableStyleId>
              </a:tblPr>
              <a:tblGrid>
                <a:gridCol w="1844842">
                  <a:extLst>
                    <a:ext uri="{9D8B030D-6E8A-4147-A177-3AD203B41FA5}">
                      <a16:colId xmlns:a16="http://schemas.microsoft.com/office/drawing/2014/main" val="20000"/>
                    </a:ext>
                  </a:extLst>
                </a:gridCol>
                <a:gridCol w="1796716">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572126">
                  <a:extLst>
                    <a:ext uri="{9D8B030D-6E8A-4147-A177-3AD203B41FA5}">
                      <a16:colId xmlns:a16="http://schemas.microsoft.com/office/drawing/2014/main" val="20003"/>
                    </a:ext>
                  </a:extLst>
                </a:gridCol>
                <a:gridCol w="1556084">
                  <a:extLst>
                    <a:ext uri="{9D8B030D-6E8A-4147-A177-3AD203B41FA5}">
                      <a16:colId xmlns:a16="http://schemas.microsoft.com/office/drawing/2014/main" val="20004"/>
                    </a:ext>
                  </a:extLst>
                </a:gridCol>
              </a:tblGrid>
              <a:tr h="1826751">
                <a:tc>
                  <a:txBody>
                    <a:bodyPr/>
                    <a:lstStyle/>
                    <a:p>
                      <a:pPr algn="l" fontAlgn="t"/>
                      <a:endParaRPr lang="en-US" sz="1400" u="none" strike="noStrike" dirty="0">
                        <a:solidFill>
                          <a:schemeClr val="bg1"/>
                        </a:solidFill>
                        <a:effectLst/>
                        <a:latin typeface="Bookman Old Style" panose="02050604050505020204" pitchFamily="18" charset="0"/>
                      </a:endParaRPr>
                    </a:p>
                    <a:p>
                      <a:pPr algn="l" fontAlgn="t"/>
                      <a:endParaRPr lang="en-US" sz="1400" u="none" strike="noStrike" dirty="0">
                        <a:solidFill>
                          <a:schemeClr val="bg1"/>
                        </a:solidFill>
                        <a:effectLst/>
                        <a:latin typeface="Bookman Old Style" panose="02050604050505020204" pitchFamily="18" charset="0"/>
                      </a:endParaRPr>
                    </a:p>
                    <a:p>
                      <a:pPr algn="l" fontAlgn="t"/>
                      <a:r>
                        <a:rPr lang="en-US" sz="1400" b="1" u="none" strike="noStrike" dirty="0">
                          <a:solidFill>
                            <a:srgbClr val="FFC000"/>
                          </a:solidFill>
                          <a:effectLst/>
                          <a:latin typeface="Bookman Old Style" panose="02050604050505020204" pitchFamily="18" charset="0"/>
                        </a:rPr>
                        <a:t>COMPETITORS</a:t>
                      </a:r>
                      <a:endParaRPr lang="en-US" sz="1400" b="1" i="0" u="none" strike="noStrike" dirty="0">
                        <a:solidFill>
                          <a:srgbClr val="FFC000"/>
                        </a:solidFill>
                        <a:effectLst/>
                        <a:latin typeface="Bookman Old Style" panose="02050604050505020204" pitchFamily="18" charset="0"/>
                      </a:endParaRPr>
                    </a:p>
                  </a:txBody>
                  <a:tcPr marL="9525" marR="9525" marT="9525" marB="0"/>
                </a:tc>
                <a:tc>
                  <a:txBody>
                    <a:bodyPr/>
                    <a:lstStyle/>
                    <a:p>
                      <a:pPr algn="ctr" fontAlgn="t"/>
                      <a:endParaRPr lang="en-US" sz="1100" u="none" strike="noStrike" dirty="0">
                        <a:solidFill>
                          <a:schemeClr val="bg1"/>
                        </a:solidFill>
                        <a:effectLst/>
                        <a:latin typeface="Bookman Old Style" panose="02050604050505020204" pitchFamily="18" charset="0"/>
                      </a:endParaRPr>
                    </a:p>
                    <a:p>
                      <a:pPr algn="ctr" fontAlgn="t"/>
                      <a:endParaRPr lang="en-US" sz="1100" u="none" strike="noStrike" dirty="0">
                        <a:solidFill>
                          <a:schemeClr val="bg1"/>
                        </a:solidFill>
                        <a:effectLst/>
                        <a:latin typeface="Bookman Old Style" panose="02050604050505020204" pitchFamily="18" charset="0"/>
                      </a:endParaRPr>
                    </a:p>
                    <a:p>
                      <a:pPr algn="ctr" fontAlgn="t"/>
                      <a:endParaRPr lang="en-US" sz="1100" u="none" strike="noStrike" dirty="0">
                        <a:solidFill>
                          <a:schemeClr val="bg1"/>
                        </a:solidFill>
                        <a:effectLst/>
                        <a:latin typeface="Bookman Old Style" panose="02050604050505020204" pitchFamily="18" charset="0"/>
                      </a:endParaRPr>
                    </a:p>
                    <a:p>
                      <a:pPr algn="ctr" fontAlgn="t"/>
                      <a:endParaRPr lang="en-US" sz="1100" u="none" strike="noStrike" dirty="0">
                        <a:solidFill>
                          <a:schemeClr val="bg1"/>
                        </a:solidFill>
                        <a:effectLst/>
                        <a:latin typeface="Bookman Old Style" panose="02050604050505020204" pitchFamily="18" charset="0"/>
                      </a:endParaRPr>
                    </a:p>
                    <a:p>
                      <a:pPr algn="ctr" fontAlgn="t"/>
                      <a:endParaRPr lang="en-US" sz="1100" u="none" strike="noStrike" dirty="0">
                        <a:solidFill>
                          <a:schemeClr val="bg1"/>
                        </a:solidFill>
                        <a:effectLst/>
                        <a:latin typeface="Bookman Old Style" panose="02050604050505020204" pitchFamily="18" charset="0"/>
                      </a:endParaRPr>
                    </a:p>
                    <a:p>
                      <a:pPr algn="ctr" fontAlgn="t"/>
                      <a:r>
                        <a:rPr lang="en-US" sz="1100" u="none" strike="noStrike" dirty="0">
                          <a:solidFill>
                            <a:schemeClr val="bg1"/>
                          </a:solidFill>
                          <a:effectLst/>
                          <a:latin typeface="Bookman Old Style" panose="02050604050505020204" pitchFamily="18" charset="0"/>
                        </a:rPr>
                        <a:t>Edo Japan is a company that operates a restaurant supply chain</a:t>
                      </a:r>
                      <a:endParaRPr lang="en-US" sz="1100" b="1"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endParaRPr lang="en-US" sz="1100" u="none" strike="noStrike" dirty="0">
                        <a:solidFill>
                          <a:schemeClr val="bg1"/>
                        </a:solidFill>
                        <a:effectLst/>
                        <a:latin typeface="Bookman Old Style" panose="02050604050505020204" pitchFamily="18" charset="0"/>
                      </a:endParaRPr>
                    </a:p>
                    <a:p>
                      <a:pPr algn="ctr" fontAlgn="ctr"/>
                      <a:r>
                        <a:rPr lang="en-US" sz="1100" u="none" strike="noStrike" dirty="0">
                          <a:solidFill>
                            <a:schemeClr val="bg1"/>
                          </a:solidFill>
                          <a:effectLst/>
                          <a:latin typeface="Bookman Old Style" panose="02050604050505020204" pitchFamily="18" charset="0"/>
                        </a:rPr>
                        <a:t>First Watch is an operator of a chain of restaurants</a:t>
                      </a:r>
                      <a:endParaRPr lang="en-US" sz="1100" b="1"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endParaRPr lang="en-US" sz="1100" u="none" strike="noStrike" dirty="0">
                        <a:solidFill>
                          <a:schemeClr val="bg1"/>
                        </a:solidFill>
                        <a:effectLst/>
                        <a:latin typeface="Bookman Old Style" panose="02050604050505020204" pitchFamily="18" charset="0"/>
                      </a:endParaRPr>
                    </a:p>
                    <a:p>
                      <a:pPr algn="ctr" fontAlgn="ctr"/>
                      <a:r>
                        <a:rPr lang="en-US" sz="1100" u="none" strike="noStrike" dirty="0">
                          <a:solidFill>
                            <a:schemeClr val="bg1"/>
                          </a:solidFill>
                          <a:effectLst/>
                          <a:latin typeface="Bookman Old Style" panose="02050604050505020204" pitchFamily="18" charset="0"/>
                        </a:rPr>
                        <a:t>Viva Chicken is a chain of restaurants</a:t>
                      </a:r>
                      <a:endParaRPr lang="en-US" sz="1100" b="1"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endParaRPr lang="en-US" sz="1100" u="none" strike="noStrike" dirty="0">
                        <a:solidFill>
                          <a:schemeClr val="bg1"/>
                        </a:solidFill>
                        <a:effectLst/>
                        <a:latin typeface="Bookman Old Style" panose="02050604050505020204" pitchFamily="18" charset="0"/>
                      </a:endParaRPr>
                    </a:p>
                    <a:p>
                      <a:pPr algn="ctr" fontAlgn="ctr"/>
                      <a:r>
                        <a:rPr lang="en-US" sz="1100" u="none" strike="noStrike" dirty="0">
                          <a:solidFill>
                            <a:schemeClr val="bg1"/>
                          </a:solidFill>
                          <a:effectLst/>
                          <a:latin typeface="Bookman Old Style" panose="02050604050505020204" pitchFamily="18" charset="0"/>
                        </a:rPr>
                        <a:t>Wet Willie's is a bar and restaurant</a:t>
                      </a:r>
                      <a:endParaRPr lang="en-US" sz="1100" b="1"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0"/>
                  </a:ext>
                </a:extLst>
              </a:tr>
              <a:tr h="332410">
                <a:tc>
                  <a:txBody>
                    <a:bodyPr/>
                    <a:lstStyle/>
                    <a:p>
                      <a:pPr algn="l" fontAlgn="b"/>
                      <a:r>
                        <a:rPr lang="en-US" sz="1100" u="none" strike="noStrike" dirty="0">
                          <a:solidFill>
                            <a:schemeClr val="bg1"/>
                          </a:solidFill>
                          <a:effectLst/>
                          <a:latin typeface="Bookman Old Style" panose="02050604050505020204" pitchFamily="18" charset="0"/>
                        </a:rPr>
                        <a:t>Founding date</a:t>
                      </a:r>
                      <a:endParaRPr lang="en-US" sz="1100" b="0" i="0" u="none" strike="noStrike" dirty="0">
                        <a:solidFill>
                          <a:schemeClr val="bg1"/>
                        </a:solidFill>
                        <a:effectLst/>
                        <a:latin typeface="Bookman Old Style" panose="02050604050505020204" pitchFamily="18" charset="0"/>
                      </a:endParaRPr>
                    </a:p>
                  </a:txBody>
                  <a:tcPr marL="9525" marR="9525" marT="9525" marB="0" anchor="b"/>
                </a:tc>
                <a:tc>
                  <a:txBody>
                    <a:bodyPr/>
                    <a:lstStyle/>
                    <a:p>
                      <a:pPr algn="ctr" fontAlgn="t"/>
                      <a:r>
                        <a:rPr lang="en-US" sz="1100" u="none" strike="noStrike" dirty="0">
                          <a:solidFill>
                            <a:schemeClr val="bg1"/>
                          </a:solidFill>
                          <a:effectLst/>
                          <a:latin typeface="Bookman Old Style" panose="02050604050505020204" pitchFamily="18" charset="0"/>
                        </a:rPr>
                        <a:t>1979</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t"/>
                      <a:r>
                        <a:rPr lang="en-US" sz="1100" u="none" strike="noStrike" dirty="0">
                          <a:solidFill>
                            <a:schemeClr val="bg1"/>
                          </a:solidFill>
                          <a:effectLst/>
                          <a:latin typeface="Bookman Old Style" panose="02050604050505020204" pitchFamily="18" charset="0"/>
                        </a:rPr>
                        <a:t>1983</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t"/>
                      <a:r>
                        <a:rPr lang="en-US" sz="1100" u="none" strike="noStrike">
                          <a:solidFill>
                            <a:schemeClr val="bg1"/>
                          </a:solidFill>
                          <a:effectLst/>
                          <a:latin typeface="Bookman Old Style" panose="02050604050505020204" pitchFamily="18" charset="0"/>
                        </a:rPr>
                        <a:t>2013</a:t>
                      </a:r>
                      <a:endParaRPr lang="en-US" sz="1100" b="0" i="0" u="none" strike="noStrike">
                        <a:solidFill>
                          <a:schemeClr val="bg1"/>
                        </a:solidFill>
                        <a:effectLst/>
                        <a:latin typeface="Bookman Old Style" panose="02050604050505020204" pitchFamily="18" charset="0"/>
                      </a:endParaRPr>
                    </a:p>
                  </a:txBody>
                  <a:tcPr marL="9525" marR="9525" marT="9525" marB="0"/>
                </a:tc>
                <a:tc>
                  <a:txBody>
                    <a:bodyPr/>
                    <a:lstStyle/>
                    <a:p>
                      <a:pPr algn="ctr" fontAlgn="t"/>
                      <a:r>
                        <a:rPr lang="en-US" sz="1100" u="none" strike="noStrike" dirty="0">
                          <a:solidFill>
                            <a:schemeClr val="bg1"/>
                          </a:solidFill>
                          <a:effectLst/>
                          <a:latin typeface="Bookman Old Style" panose="02050604050505020204" pitchFamily="18" charset="0"/>
                        </a:rPr>
                        <a:t>1990</a:t>
                      </a:r>
                      <a:endParaRPr lang="en-US" sz="1100" b="0" i="0" u="none" strike="noStrike" dirty="0">
                        <a:solidFill>
                          <a:schemeClr val="bg1"/>
                        </a:solidFill>
                        <a:effectLst/>
                        <a:latin typeface="Bookman Old Style" panose="02050604050505020204" pitchFamily="18" charset="0"/>
                      </a:endParaRPr>
                    </a:p>
                  </a:txBody>
                  <a:tcPr marL="9525" marR="9525" marT="9525" marB="0"/>
                </a:tc>
                <a:extLst>
                  <a:ext uri="{0D108BD9-81ED-4DB2-BD59-A6C34878D82A}">
                    <a16:rowId xmlns:a16="http://schemas.microsoft.com/office/drawing/2014/main" val="10001"/>
                  </a:ext>
                </a:extLst>
              </a:tr>
              <a:tr h="332410">
                <a:tc>
                  <a:txBody>
                    <a:bodyPr/>
                    <a:lstStyle/>
                    <a:p>
                      <a:pPr algn="l" fontAlgn="b"/>
                      <a:r>
                        <a:rPr lang="en-US" sz="1100" u="none" strike="noStrike" dirty="0">
                          <a:solidFill>
                            <a:schemeClr val="bg1"/>
                          </a:solidFill>
                          <a:effectLst/>
                          <a:latin typeface="Bookman Old Style" panose="02050604050505020204" pitchFamily="18" charset="0"/>
                        </a:rPr>
                        <a:t>Type</a:t>
                      </a:r>
                      <a:endParaRPr lang="en-US" sz="1100" b="0" i="0" u="none" strike="noStrike" dirty="0">
                        <a:solidFill>
                          <a:schemeClr val="bg1"/>
                        </a:solidFill>
                        <a:effectLst/>
                        <a:latin typeface="Bookman Old Style" panose="02050604050505020204" pitchFamily="18" charset="0"/>
                      </a:endParaRPr>
                    </a:p>
                  </a:txBody>
                  <a:tcPr marL="9525" marR="9525" marT="9525" marB="0" anchor="b"/>
                </a:tc>
                <a:tc>
                  <a:txBody>
                    <a:bodyPr/>
                    <a:lstStyle/>
                    <a:p>
                      <a:pPr algn="ctr" fontAlgn="t"/>
                      <a:r>
                        <a:rPr lang="en-US" sz="1100" u="none" strike="noStrike" dirty="0">
                          <a:solidFill>
                            <a:schemeClr val="bg1"/>
                          </a:solidFill>
                          <a:effectLst/>
                          <a:latin typeface="Bookman Old Style" panose="02050604050505020204" pitchFamily="18" charset="0"/>
                        </a:rPr>
                        <a:t>Private</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t"/>
                      <a:r>
                        <a:rPr lang="en-US" sz="1100" u="none" strike="noStrike" dirty="0">
                          <a:solidFill>
                            <a:schemeClr val="bg1"/>
                          </a:solidFill>
                          <a:effectLst/>
                          <a:latin typeface="Bookman Old Style" panose="02050604050505020204" pitchFamily="18" charset="0"/>
                        </a:rPr>
                        <a:t>Private</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t"/>
                      <a:r>
                        <a:rPr lang="en-US" sz="1100" u="none" strike="noStrike">
                          <a:solidFill>
                            <a:schemeClr val="bg1"/>
                          </a:solidFill>
                          <a:effectLst/>
                          <a:latin typeface="Bookman Old Style" panose="02050604050505020204" pitchFamily="18" charset="0"/>
                        </a:rPr>
                        <a:t>Private</a:t>
                      </a:r>
                      <a:endParaRPr lang="en-US" sz="1100" b="0" i="0" u="none" strike="noStrike">
                        <a:solidFill>
                          <a:schemeClr val="bg1"/>
                        </a:solidFill>
                        <a:effectLst/>
                        <a:latin typeface="Bookman Old Style" panose="02050604050505020204" pitchFamily="18" charset="0"/>
                      </a:endParaRPr>
                    </a:p>
                  </a:txBody>
                  <a:tcPr marL="9525" marR="9525" marT="9525" marB="0"/>
                </a:tc>
                <a:tc>
                  <a:txBody>
                    <a:bodyPr/>
                    <a:lstStyle/>
                    <a:p>
                      <a:pPr algn="ctr" fontAlgn="t"/>
                      <a:r>
                        <a:rPr lang="en-US" sz="1100" u="none" strike="noStrike">
                          <a:solidFill>
                            <a:schemeClr val="bg1"/>
                          </a:solidFill>
                          <a:effectLst/>
                          <a:latin typeface="Bookman Old Style" panose="02050604050505020204" pitchFamily="18" charset="0"/>
                        </a:rPr>
                        <a:t>Private</a:t>
                      </a:r>
                      <a:endParaRPr lang="en-US" sz="1100" b="0" i="0" u="none" strike="noStrike">
                        <a:solidFill>
                          <a:schemeClr val="bg1"/>
                        </a:solidFill>
                        <a:effectLst/>
                        <a:latin typeface="Bookman Old Style" panose="02050604050505020204" pitchFamily="18" charset="0"/>
                      </a:endParaRPr>
                    </a:p>
                  </a:txBody>
                  <a:tcPr marL="9525" marR="9525" marT="9525" marB="0"/>
                </a:tc>
                <a:extLst>
                  <a:ext uri="{0D108BD9-81ED-4DB2-BD59-A6C34878D82A}">
                    <a16:rowId xmlns:a16="http://schemas.microsoft.com/office/drawing/2014/main" val="10002"/>
                  </a:ext>
                </a:extLst>
              </a:tr>
              <a:tr h="598385">
                <a:tc>
                  <a:txBody>
                    <a:bodyPr/>
                    <a:lstStyle/>
                    <a:p>
                      <a:pPr algn="l" fontAlgn="t"/>
                      <a:endParaRPr lang="en-US" sz="1100" u="none" strike="noStrike" dirty="0">
                        <a:solidFill>
                          <a:schemeClr val="bg1"/>
                        </a:solidFill>
                        <a:effectLst/>
                        <a:latin typeface="Bookman Old Style" panose="02050604050505020204" pitchFamily="18" charset="0"/>
                      </a:endParaRPr>
                    </a:p>
                    <a:p>
                      <a:pPr algn="l" fontAlgn="t"/>
                      <a:r>
                        <a:rPr lang="en-US" sz="1100" u="none" strike="noStrike" dirty="0">
                          <a:solidFill>
                            <a:schemeClr val="bg1"/>
                          </a:solidFill>
                          <a:effectLst/>
                          <a:latin typeface="Bookman Old Style" panose="02050604050505020204" pitchFamily="18" charset="0"/>
                        </a:rPr>
                        <a:t>Tags</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Food &amp; Beverage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Food &amp; Beverage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Food &amp; Beverage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Food &amp; Beverage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3"/>
                  </a:ext>
                </a:extLst>
              </a:tr>
              <a:tr h="332410">
                <a:tc>
                  <a:txBody>
                    <a:bodyPr/>
                    <a:lstStyle/>
                    <a:p>
                      <a:pPr algn="l" fontAlgn="t"/>
                      <a:r>
                        <a:rPr lang="en-US" sz="1100" u="none" strike="noStrike" dirty="0">
                          <a:solidFill>
                            <a:schemeClr val="bg1"/>
                          </a:solidFill>
                          <a:effectLst/>
                          <a:latin typeface="Bookman Old Style" panose="02050604050505020204" pitchFamily="18" charset="0"/>
                        </a:rPr>
                        <a:t>Locations</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Calgary, CA HQ</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US HQ</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Charlotte, US HQ</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HQ</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4"/>
                  </a:ext>
                </a:extLst>
              </a:tr>
              <a:tr h="332410">
                <a:tc>
                  <a:txBody>
                    <a:bodyPr/>
                    <a:lstStyle/>
                    <a:p>
                      <a:pPr algn="l" fontAlgn="t"/>
                      <a:r>
                        <a:rPr lang="en-US" sz="1100" u="none" strike="noStrike" dirty="0">
                          <a:solidFill>
                            <a:schemeClr val="bg1"/>
                          </a:solidFill>
                          <a:effectLst/>
                          <a:latin typeface="Bookman Old Style" panose="02050604050505020204" pitchFamily="18" charset="0"/>
                        </a:rPr>
                        <a:t>Employees</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2,251% decrease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1,7331% increase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1,062% decrease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1,351% increase</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5"/>
                  </a:ext>
                </a:extLst>
              </a:tr>
              <a:tr h="469575">
                <a:tc>
                  <a:txBody>
                    <a:bodyPr/>
                    <a:lstStyle/>
                    <a:p>
                      <a:pPr algn="l" fontAlgn="t"/>
                      <a:r>
                        <a:rPr lang="en-US" sz="1100" u="none" strike="noStrike" dirty="0">
                          <a:solidFill>
                            <a:schemeClr val="bg1"/>
                          </a:solidFill>
                          <a:effectLst/>
                          <a:latin typeface="Bookman Old Style" panose="02050604050505020204" pitchFamily="18" charset="0"/>
                        </a:rPr>
                        <a:t>Twitter followers</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1.3 k</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4.7 k</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864</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1.2 k</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6"/>
                  </a:ext>
                </a:extLst>
              </a:tr>
              <a:tr h="496601">
                <a:tc>
                  <a:txBody>
                    <a:bodyPr/>
                    <a:lstStyle/>
                    <a:p>
                      <a:pPr algn="l" fontAlgn="t"/>
                      <a:r>
                        <a:rPr lang="en-US" sz="1100" u="none" strike="noStrike" dirty="0">
                          <a:solidFill>
                            <a:schemeClr val="bg1"/>
                          </a:solidFill>
                          <a:effectLst/>
                          <a:latin typeface="Bookman Old Style" panose="02050604050505020204" pitchFamily="18" charset="0"/>
                        </a:rPr>
                        <a:t>Number of tweets</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a:solidFill>
                            <a:schemeClr val="bg1"/>
                          </a:solidFill>
                          <a:effectLst/>
                          <a:latin typeface="Bookman Old Style" panose="02050604050505020204" pitchFamily="18" charset="0"/>
                        </a:rPr>
                        <a:t>29</a:t>
                      </a:r>
                      <a:endParaRPr lang="en-US" sz="1100" b="0" i="0" u="none" strike="noStrike">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N/A</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8</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7</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7"/>
                  </a:ext>
                </a:extLst>
              </a:tr>
              <a:tr h="664821">
                <a:tc>
                  <a:txBody>
                    <a:bodyPr/>
                    <a:lstStyle/>
                    <a:p>
                      <a:pPr algn="l" fontAlgn="t"/>
                      <a:r>
                        <a:rPr lang="en-US" sz="1100" u="none" strike="noStrike" dirty="0">
                          <a:solidFill>
                            <a:schemeClr val="bg1"/>
                          </a:solidFill>
                          <a:effectLst/>
                          <a:latin typeface="Bookman Old Style" panose="02050604050505020204" pitchFamily="18" charset="0"/>
                        </a:rPr>
                        <a:t>Average likes per tweet</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1.8</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N/A</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1.4</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2</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8"/>
                  </a:ext>
                </a:extLst>
              </a:tr>
              <a:tr h="633256">
                <a:tc>
                  <a:txBody>
                    <a:bodyPr/>
                    <a:lstStyle/>
                    <a:p>
                      <a:pPr algn="l" fontAlgn="t"/>
                      <a:r>
                        <a:rPr lang="en-US" sz="1100" u="none" strike="noStrike" dirty="0">
                          <a:solidFill>
                            <a:schemeClr val="bg1"/>
                          </a:solidFill>
                          <a:effectLst/>
                          <a:latin typeface="Bookman Old Style" panose="02050604050505020204" pitchFamily="18" charset="0"/>
                        </a:rPr>
                        <a:t>Percentage of tweets with engagement</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82.76%</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N/A</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87.50%</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0.8571</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09"/>
                  </a:ext>
                </a:extLst>
              </a:tr>
              <a:tr h="386245">
                <a:tc>
                  <a:txBody>
                    <a:bodyPr/>
                    <a:lstStyle/>
                    <a:p>
                      <a:pPr algn="l" fontAlgn="t"/>
                      <a:r>
                        <a:rPr lang="en-US" sz="1100" u="none" strike="noStrike" dirty="0">
                          <a:solidFill>
                            <a:schemeClr val="bg1"/>
                          </a:solidFill>
                          <a:effectLst/>
                          <a:latin typeface="Bookman Old Style" panose="02050604050505020204" pitchFamily="18" charset="0"/>
                        </a:rPr>
                        <a:t>Alexa Website Rank</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dirty="0">
                          <a:solidFill>
                            <a:schemeClr val="bg1"/>
                          </a:solidFill>
                          <a:effectLst/>
                          <a:latin typeface="Bookman Old Style" panose="02050604050505020204" pitchFamily="18" charset="0"/>
                        </a:rPr>
                        <a:t>284 689</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161 383</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266 645</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278 009</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10"/>
                  </a:ext>
                </a:extLst>
              </a:tr>
              <a:tr h="332410">
                <a:tc>
                  <a:txBody>
                    <a:bodyPr/>
                    <a:lstStyle/>
                    <a:p>
                      <a:pPr algn="l" fontAlgn="t"/>
                      <a:r>
                        <a:rPr lang="en-US" sz="1100" u="none" strike="noStrike" dirty="0">
                          <a:solidFill>
                            <a:schemeClr val="bg1"/>
                          </a:solidFill>
                          <a:effectLst/>
                          <a:latin typeface="Bookman Old Style" panose="02050604050505020204" pitchFamily="18" charset="0"/>
                        </a:rPr>
                        <a:t>Employee rating</a:t>
                      </a:r>
                      <a:endParaRPr lang="en-US" sz="1100" b="0" i="0" u="none" strike="noStrike" dirty="0">
                        <a:solidFill>
                          <a:schemeClr val="bg1"/>
                        </a:solidFill>
                        <a:effectLst/>
                        <a:latin typeface="Bookman Old Style" panose="02050604050505020204" pitchFamily="18" charset="0"/>
                      </a:endParaRPr>
                    </a:p>
                  </a:txBody>
                  <a:tcPr marL="9525" marR="9525" marT="9525" marB="0"/>
                </a:tc>
                <a:tc>
                  <a:txBody>
                    <a:bodyPr/>
                    <a:lstStyle/>
                    <a:p>
                      <a:pPr algn="ctr" fontAlgn="ctr"/>
                      <a:r>
                        <a:rPr lang="en-US" sz="1100" u="none" strike="noStrike">
                          <a:solidFill>
                            <a:schemeClr val="bg1"/>
                          </a:solidFill>
                          <a:effectLst/>
                          <a:latin typeface="Bookman Old Style" panose="02050604050505020204" pitchFamily="18" charset="0"/>
                        </a:rPr>
                        <a:t> 3.3</a:t>
                      </a:r>
                      <a:endParaRPr lang="en-US" sz="1100" b="0" i="0" u="none" strike="noStrike">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 3.9</a:t>
                      </a:r>
                      <a:endParaRPr lang="en-US" sz="1100" b="0" i="0" u="none" strike="noStrike" dirty="0">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a:solidFill>
                            <a:schemeClr val="bg1"/>
                          </a:solidFill>
                          <a:effectLst/>
                          <a:latin typeface="Bookman Old Style" panose="02050604050505020204" pitchFamily="18" charset="0"/>
                        </a:rPr>
                        <a:t> 2.3</a:t>
                      </a:r>
                      <a:endParaRPr lang="en-US" sz="1100" b="0" i="0" u="none" strike="noStrike">
                        <a:solidFill>
                          <a:schemeClr val="bg1"/>
                        </a:solidFill>
                        <a:effectLst/>
                        <a:latin typeface="Bookman Old Style" panose="02050604050505020204" pitchFamily="18" charset="0"/>
                      </a:endParaRPr>
                    </a:p>
                  </a:txBody>
                  <a:tcPr marL="9525" marR="9525" marT="9525" marB="0" anchor="ctr"/>
                </a:tc>
                <a:tc>
                  <a:txBody>
                    <a:bodyPr/>
                    <a:lstStyle/>
                    <a:p>
                      <a:pPr algn="ctr" fontAlgn="ctr"/>
                      <a:r>
                        <a:rPr lang="en-US" sz="1100" u="none" strike="noStrike" dirty="0">
                          <a:solidFill>
                            <a:schemeClr val="bg1"/>
                          </a:solidFill>
                          <a:effectLst/>
                          <a:latin typeface="Bookman Old Style" panose="02050604050505020204" pitchFamily="18" charset="0"/>
                        </a:rPr>
                        <a:t> 3.4</a:t>
                      </a:r>
                      <a:endParaRPr lang="en-US" sz="1100" b="0" i="0" u="none" strike="noStrike" dirty="0">
                        <a:solidFill>
                          <a:schemeClr val="bg1"/>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08601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6F2B3E-5459-4CC5-BD2F-B82E54880E8C}"/>
              </a:ext>
            </a:extLst>
          </p:cNvPr>
          <p:cNvSpPr/>
          <p:nvPr/>
        </p:nvSpPr>
        <p:spPr>
          <a:xfrm>
            <a:off x="647700" y="723899"/>
            <a:ext cx="4309312" cy="5564606"/>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DCB1909E-C017-419C-BCB2-01115ADF64EA}"/>
              </a:ext>
            </a:extLst>
          </p:cNvPr>
          <p:cNvSpPr txBox="1">
            <a:spLocks/>
          </p:cNvSpPr>
          <p:nvPr/>
        </p:nvSpPr>
        <p:spPr>
          <a:xfrm>
            <a:off x="725955" y="723899"/>
            <a:ext cx="4543376" cy="6463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Bookman Old Style" panose="02050604050505020204" pitchFamily="18" charset="0"/>
                <a:ea typeface="Roboto Black" panose="02000000000000000000" pitchFamily="2" charset="0"/>
              </a:rPr>
              <a:t>Market Growth</a:t>
            </a:r>
          </a:p>
        </p:txBody>
      </p:sp>
      <p:sp>
        <p:nvSpPr>
          <p:cNvPr id="11" name="Text Placeholder 7">
            <a:extLst>
              <a:ext uri="{FF2B5EF4-FFF2-40B4-BE49-F238E27FC236}">
                <a16:creationId xmlns:a16="http://schemas.microsoft.com/office/drawing/2014/main" id="{93D679AC-1108-481C-9714-C1276DF156B8}"/>
              </a:ext>
            </a:extLst>
          </p:cNvPr>
          <p:cNvSpPr txBox="1">
            <a:spLocks/>
          </p:cNvSpPr>
          <p:nvPr/>
        </p:nvSpPr>
        <p:spPr>
          <a:xfrm>
            <a:off x="725955" y="1330775"/>
            <a:ext cx="3926198" cy="435085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1100" b="0" i="0" dirty="0">
                <a:effectLst/>
                <a:latin typeface="Bookman Old Style" panose="02050604050505020204" pitchFamily="18" charset="0"/>
              </a:rPr>
              <a:t>The Full-Service Restaurants industry in Canada has exhibited growth over the five years to 2020, due to rising levels of per capita disposable income during the majority of the period and a growing number of high-income households in Canada. This has generated significant demand for restaurants and other discretionary experiences. </a:t>
            </a:r>
          </a:p>
          <a:p>
            <a:pPr marL="0" indent="0" algn="just">
              <a:buNone/>
            </a:pPr>
            <a:r>
              <a:rPr lang="en-US" sz="1100" b="0" i="0" dirty="0">
                <a:effectLst/>
                <a:latin typeface="Bookman Old Style" panose="02050604050505020204" pitchFamily="18" charset="0"/>
              </a:rPr>
              <a:t>At the same time, quick-service restaurants have outperformed full-service restaurants due to their more affordable prices and superior product development, somewhat hindering industry revenue growth. Moreover, many operators have been put under pressure by rising food prices, which have pressured industry profit. </a:t>
            </a:r>
          </a:p>
          <a:p>
            <a:pPr marL="0" indent="0" algn="just">
              <a:buNone/>
            </a:pPr>
            <a:r>
              <a:rPr lang="en-US" sz="1100" b="0" i="0" dirty="0">
                <a:effectLst/>
                <a:latin typeface="Bookman Old Style" panose="02050604050505020204" pitchFamily="18" charset="0"/>
              </a:rPr>
              <a:t>Ultimately, industry revenue is estimated to grow at an annualized rate of 1.3% to $33.1 billion. Restaurant sales in Canada have grown over the past five years from 61 billion Canadian dollars in 2010 to 85 billion Canadian dollars in 2017. That accumulates to an increase of approximately 24 billion Canadian dollars in the Canadian restaurant industry. </a:t>
            </a:r>
          </a:p>
          <a:p>
            <a:pPr marL="0" indent="0" algn="just">
              <a:buNone/>
            </a:pPr>
            <a:r>
              <a:rPr lang="en-US" sz="1100" b="0" i="0" dirty="0">
                <a:effectLst/>
                <a:latin typeface="Bookman Old Style" panose="02050604050505020204" pitchFamily="18" charset="0"/>
              </a:rPr>
              <a:t>As restaurant industry sales have grown in Canada over this period, so have the </a:t>
            </a:r>
            <a:r>
              <a:rPr lang="en-US" sz="1100" dirty="0">
                <a:latin typeface="Bookman Old Style" panose="02050604050505020204" pitchFamily="18" charset="0"/>
              </a:rPr>
              <a:t>number of employees</a:t>
            </a:r>
            <a:r>
              <a:rPr lang="en-US" sz="1100" b="0" i="0" dirty="0">
                <a:effectLst/>
                <a:latin typeface="Bookman Old Style" panose="02050604050505020204" pitchFamily="18" charset="0"/>
              </a:rPr>
              <a:t> in the Canadian restaurant industry. From 2010 to 2017, the number of employees in the restaurant industry have increased from 1.13 million employees in 2010 to 1.2 million employees in 2017.</a:t>
            </a:r>
            <a:endParaRPr lang="en-US" sz="1200" b="0" i="0" dirty="0">
              <a:effectLst/>
              <a:latin typeface="Bookman Old Style" panose="02050604050505020204" pitchFamily="18" charset="0"/>
            </a:endParaRPr>
          </a:p>
          <a:p>
            <a:pPr marL="0" indent="0" algn="just">
              <a:buNone/>
            </a:pPr>
            <a:endParaRPr lang="en-US" sz="1200" dirty="0">
              <a:solidFill>
                <a:schemeClr val="bg1"/>
              </a:solidFill>
              <a:latin typeface="Roboto" panose="02000000000000000000"/>
              <a:ea typeface="Roboto" panose="02000000000000000000" pitchFamily="2" charset="0"/>
            </a:endParaRPr>
          </a:p>
        </p:txBody>
      </p:sp>
      <p:pic>
        <p:nvPicPr>
          <p:cNvPr id="4" name="Picture Placeholder 3"/>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21111" r="21111"/>
          <a:stretch>
            <a:fillRect/>
          </a:stretch>
        </p:blipFill>
        <p:spPr/>
      </p:pic>
    </p:spTree>
    <p:extLst>
      <p:ext uri="{BB962C8B-B14F-4D97-AF65-F5344CB8AC3E}">
        <p14:creationId xmlns:p14="http://schemas.microsoft.com/office/powerpoint/2010/main" val="84109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B83C355-FDEE-48FB-BD18-BA0D0F028134}"/>
              </a:ext>
            </a:extLst>
          </p:cNvPr>
          <p:cNvSpPr txBox="1">
            <a:spLocks/>
          </p:cNvSpPr>
          <p:nvPr/>
        </p:nvSpPr>
        <p:spPr>
          <a:xfrm>
            <a:off x="657225" y="699701"/>
            <a:ext cx="4766896" cy="142192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ea typeface="Roboto Black" panose="02000000000000000000" pitchFamily="2" charset="0"/>
              </a:rPr>
              <a:t>Pricing Strategy</a:t>
            </a:r>
          </a:p>
        </p:txBody>
      </p:sp>
      <p:sp>
        <p:nvSpPr>
          <p:cNvPr id="6" name="Text Placeholder 7">
            <a:extLst>
              <a:ext uri="{FF2B5EF4-FFF2-40B4-BE49-F238E27FC236}">
                <a16:creationId xmlns:a16="http://schemas.microsoft.com/office/drawing/2014/main" id="{1E9CEB84-97B3-42F6-B3CA-5BB27414DDF7}"/>
              </a:ext>
            </a:extLst>
          </p:cNvPr>
          <p:cNvSpPr txBox="1">
            <a:spLocks/>
          </p:cNvSpPr>
          <p:nvPr/>
        </p:nvSpPr>
        <p:spPr>
          <a:xfrm>
            <a:off x="657225" y="2366858"/>
            <a:ext cx="5181600" cy="3777268"/>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1100" dirty="0">
                <a:solidFill>
                  <a:schemeClr val="bg1"/>
                </a:solidFill>
                <a:latin typeface="Bookman Old Style" panose="02050604050505020204" pitchFamily="18" charset="0"/>
                <a:ea typeface="Roboto" panose="02000000000000000000" pitchFamily="2" charset="0"/>
              </a:rPr>
              <a:t>Cost accounting is important, since the profitability of individual dishes can vary significantly and will initially determine the cost of the menu items.  We will take advantage of our excellent credit terms with our suppliers and will also update our menu to take advantage of seasonality for example in local produce items.  </a:t>
            </a:r>
          </a:p>
          <a:p>
            <a:pPr marL="0" indent="0" algn="just">
              <a:buNone/>
            </a:pPr>
            <a:r>
              <a:rPr lang="en-US" sz="1100" dirty="0">
                <a:solidFill>
                  <a:schemeClr val="bg1"/>
                </a:solidFill>
                <a:latin typeface="Bookman Old Style" panose="02050604050505020204" pitchFamily="18" charset="0"/>
                <a:ea typeface="Roboto" panose="02000000000000000000" pitchFamily="2" charset="0"/>
              </a:rPr>
              <a:t>We will also closely monitor the Prime Cost Report which focuses on the controllable expenses of Cost of Goods Sold and Labor. </a:t>
            </a:r>
            <a:r>
              <a:rPr lang="en-US" sz="1100" b="0" i="0" dirty="0">
                <a:solidFill>
                  <a:schemeClr val="bg1"/>
                </a:solidFill>
                <a:effectLst/>
                <a:latin typeface="Bookman Old Style" panose="02050604050505020204" pitchFamily="18" charset="0"/>
              </a:rPr>
              <a:t>Food costs are one of the first considerations that go into restaurant pricing. This is simply what it costs to procure the ingredients used in a dish. A cost-plus pricing strategy focuses solely on the cost of producing your product or service, or your COGS . </a:t>
            </a:r>
          </a:p>
          <a:p>
            <a:pPr marL="0" indent="0" algn="just">
              <a:buNone/>
            </a:pPr>
            <a:r>
              <a:rPr lang="en-US" sz="1100" b="0" i="0" dirty="0">
                <a:solidFill>
                  <a:schemeClr val="bg1"/>
                </a:solidFill>
                <a:effectLst/>
                <a:latin typeface="Bookman Old Style" panose="02050604050505020204" pitchFamily="18" charset="0"/>
              </a:rPr>
              <a:t>It’s also known as markup pricing since businesses who use this strategy “mark up” their products based on how much they’d like to profit. Prestige pricing is a direct function of brand awareness and brand perception. Brands who apply this pricing method are known for providing value and status through their products — which is why they’re priced higher than other competitors.</a:t>
            </a:r>
            <a:endParaRPr lang="en-US" sz="1100" dirty="0">
              <a:solidFill>
                <a:schemeClr val="bg1"/>
              </a:solidFill>
              <a:latin typeface="Bookman Old Style" panose="02050604050505020204" pitchFamily="18" charset="0"/>
              <a:ea typeface="Roboto" panose="02000000000000000000" pitchFamily="2" charset="0"/>
            </a:endParaRPr>
          </a:p>
        </p:txBody>
      </p:sp>
      <p:pic>
        <p:nvPicPr>
          <p:cNvPr id="11" name="Picture Placeholder 10"/>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5882" b="5882"/>
          <a:stretch>
            <a:fillRect/>
          </a:stretch>
        </p:blipFill>
        <p:spPr/>
      </p:pic>
    </p:spTree>
    <p:extLst>
      <p:ext uri="{BB962C8B-B14F-4D97-AF65-F5344CB8AC3E}">
        <p14:creationId xmlns:p14="http://schemas.microsoft.com/office/powerpoint/2010/main" val="190045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reeform: Shape 11">
            <a:extLst>
              <a:ext uri="{FF2B5EF4-FFF2-40B4-BE49-F238E27FC236}">
                <a16:creationId xmlns:a16="http://schemas.microsoft.com/office/drawing/2014/main" id="{FAEF4512-025C-4745-BBF5-69C6A6C49654}"/>
              </a:ext>
            </a:extLst>
          </p:cNvPr>
          <p:cNvSpPr/>
          <p:nvPr/>
        </p:nvSpPr>
        <p:spPr>
          <a:xfrm>
            <a:off x="0" y="0"/>
            <a:ext cx="12523161" cy="6858000"/>
          </a:xfrm>
          <a:custGeom>
            <a:avLst/>
            <a:gdLst>
              <a:gd name="connsiteX0" fmla="*/ 0 w 12192000"/>
              <a:gd name="connsiteY0" fmla="*/ 6283747 h 6858000"/>
              <a:gd name="connsiteX1" fmla="*/ 55919 w 12192000"/>
              <a:gd name="connsiteY1" fmla="*/ 6335192 h 6858000"/>
              <a:gd name="connsiteX2" fmla="*/ 327037 w 12192000"/>
              <a:gd name="connsiteY2" fmla="*/ 6539720 h 6858000"/>
              <a:gd name="connsiteX3" fmla="*/ 640963 w 12192000"/>
              <a:gd name="connsiteY3" fmla="*/ 6701439 h 6858000"/>
              <a:gd name="connsiteX4" fmla="*/ 1007210 w 12192000"/>
              <a:gd name="connsiteY4" fmla="*/ 6829863 h 6858000"/>
              <a:gd name="connsiteX5" fmla="*/ 1115537 w 12192000"/>
              <a:gd name="connsiteY5" fmla="*/ 6858000 h 6858000"/>
              <a:gd name="connsiteX6" fmla="*/ 0 w 12192000"/>
              <a:gd name="connsiteY6" fmla="*/ 6858000 h 6858000"/>
              <a:gd name="connsiteX7" fmla="*/ 0 w 12192000"/>
              <a:gd name="connsiteY7" fmla="*/ 3073239 h 6858000"/>
              <a:gd name="connsiteX8" fmla="*/ 236665 w 12192000"/>
              <a:gd name="connsiteY8" fmla="*/ 3272037 h 6858000"/>
              <a:gd name="connsiteX9" fmla="*/ 512539 w 12192000"/>
              <a:gd name="connsiteY9" fmla="*/ 3457538 h 6858000"/>
              <a:gd name="connsiteX10" fmla="*/ 821708 w 12192000"/>
              <a:gd name="connsiteY10" fmla="*/ 3638284 h 6858000"/>
              <a:gd name="connsiteX11" fmla="*/ 1040505 w 12192000"/>
              <a:gd name="connsiteY11" fmla="*/ 3747682 h 6858000"/>
              <a:gd name="connsiteX12" fmla="*/ 1297354 w 12192000"/>
              <a:gd name="connsiteY12" fmla="*/ 3842811 h 6858000"/>
              <a:gd name="connsiteX13" fmla="*/ 1592254 w 12192000"/>
              <a:gd name="connsiteY13" fmla="*/ 3952209 h 6858000"/>
              <a:gd name="connsiteX14" fmla="*/ 1901423 w 12192000"/>
              <a:gd name="connsiteY14" fmla="*/ 4061608 h 6858000"/>
              <a:gd name="connsiteX15" fmla="*/ 2196323 w 12192000"/>
              <a:gd name="connsiteY15" fmla="*/ 4171006 h 6858000"/>
              <a:gd name="connsiteX16" fmla="*/ 2448415 w 12192000"/>
              <a:gd name="connsiteY16" fmla="*/ 4280405 h 6858000"/>
              <a:gd name="connsiteX17" fmla="*/ 2652943 w 12192000"/>
              <a:gd name="connsiteY17" fmla="*/ 4389803 h 6858000"/>
              <a:gd name="connsiteX18" fmla="*/ 2800393 w 12192000"/>
              <a:gd name="connsiteY18" fmla="*/ 4484932 h 6858000"/>
              <a:gd name="connsiteX19" fmla="*/ 2924061 w 12192000"/>
              <a:gd name="connsiteY19" fmla="*/ 4594331 h 6858000"/>
              <a:gd name="connsiteX20" fmla="*/ 3000164 w 12192000"/>
              <a:gd name="connsiteY20" fmla="*/ 4741781 h 6858000"/>
              <a:gd name="connsiteX21" fmla="*/ 3052485 w 12192000"/>
              <a:gd name="connsiteY21" fmla="*/ 4884474 h 6858000"/>
              <a:gd name="connsiteX22" fmla="*/ 3071511 w 12192000"/>
              <a:gd name="connsiteY22" fmla="*/ 5050950 h 6858000"/>
              <a:gd name="connsiteX23" fmla="*/ 3052485 w 12192000"/>
              <a:gd name="connsiteY23" fmla="*/ 5217426 h 6858000"/>
              <a:gd name="connsiteX24" fmla="*/ 3000164 w 12192000"/>
              <a:gd name="connsiteY24" fmla="*/ 5345850 h 6858000"/>
              <a:gd name="connsiteX25" fmla="*/ 2924061 w 12192000"/>
              <a:gd name="connsiteY25" fmla="*/ 5474274 h 6858000"/>
              <a:gd name="connsiteX26" fmla="*/ 2833688 w 12192000"/>
              <a:gd name="connsiteY26" fmla="*/ 5564647 h 6858000"/>
              <a:gd name="connsiteX27" fmla="*/ 2686238 w 12192000"/>
              <a:gd name="connsiteY27" fmla="*/ 5640750 h 6858000"/>
              <a:gd name="connsiteX28" fmla="*/ 2543545 w 12192000"/>
              <a:gd name="connsiteY28" fmla="*/ 5693071 h 6858000"/>
              <a:gd name="connsiteX29" fmla="*/ 2358043 w 12192000"/>
              <a:gd name="connsiteY29" fmla="*/ 5731123 h 6858000"/>
              <a:gd name="connsiteX30" fmla="*/ 2177297 w 12192000"/>
              <a:gd name="connsiteY30" fmla="*/ 5750149 h 6858000"/>
              <a:gd name="connsiteX31" fmla="*/ 1863372 w 12192000"/>
              <a:gd name="connsiteY31" fmla="*/ 5731123 h 6858000"/>
              <a:gd name="connsiteX32" fmla="*/ 1611279 w 12192000"/>
              <a:gd name="connsiteY32" fmla="*/ 5674045 h 6858000"/>
              <a:gd name="connsiteX33" fmla="*/ 1406752 w 12192000"/>
              <a:gd name="connsiteY33" fmla="*/ 5602699 h 6858000"/>
              <a:gd name="connsiteX34" fmla="*/ 1245033 w 12192000"/>
              <a:gd name="connsiteY34" fmla="*/ 5474274 h 6858000"/>
              <a:gd name="connsiteX35" fmla="*/ 1116608 w 12192000"/>
              <a:gd name="connsiteY35" fmla="*/ 5326824 h 6858000"/>
              <a:gd name="connsiteX36" fmla="*/ 1021479 w 12192000"/>
              <a:gd name="connsiteY36" fmla="*/ 5141323 h 6858000"/>
              <a:gd name="connsiteX37" fmla="*/ 969159 w 12192000"/>
              <a:gd name="connsiteY37" fmla="*/ 4922526 h 6858000"/>
              <a:gd name="connsiteX38" fmla="*/ 950133 w 12192000"/>
              <a:gd name="connsiteY38" fmla="*/ 4646652 h 6858000"/>
              <a:gd name="connsiteX39" fmla="*/ 0 w 12192000"/>
              <a:gd name="connsiteY39" fmla="*/ 4646652 h 6858000"/>
              <a:gd name="connsiteX40" fmla="*/ 3160882 w 12192000"/>
              <a:gd name="connsiteY40" fmla="*/ 0 h 6858000"/>
              <a:gd name="connsiteX41" fmla="*/ 12192000 w 12192000"/>
              <a:gd name="connsiteY41" fmla="*/ 0 h 6858000"/>
              <a:gd name="connsiteX42" fmla="*/ 12192000 w 12192000"/>
              <a:gd name="connsiteY42" fmla="*/ 6858000 h 6858000"/>
              <a:gd name="connsiteX43" fmla="*/ 3264049 w 12192000"/>
              <a:gd name="connsiteY43" fmla="*/ 6858000 h 6858000"/>
              <a:gd name="connsiteX44" fmla="*/ 3675580 w 12192000"/>
              <a:gd name="connsiteY44" fmla="*/ 6701439 h 6858000"/>
              <a:gd name="connsiteX45" fmla="*/ 4060853 w 12192000"/>
              <a:gd name="connsiteY45" fmla="*/ 6482642 h 6858000"/>
              <a:gd name="connsiteX46" fmla="*/ 4208303 w 12192000"/>
              <a:gd name="connsiteY46" fmla="*/ 6354218 h 6858000"/>
              <a:gd name="connsiteX47" fmla="*/ 4350997 w 12192000"/>
              <a:gd name="connsiteY47" fmla="*/ 6206768 h 6858000"/>
              <a:gd name="connsiteX48" fmla="*/ 4465152 w 12192000"/>
              <a:gd name="connsiteY48" fmla="*/ 6040292 h 6858000"/>
              <a:gd name="connsiteX49" fmla="*/ 4574550 w 12192000"/>
              <a:gd name="connsiteY49" fmla="*/ 5859547 h 6858000"/>
              <a:gd name="connsiteX50" fmla="*/ 4645897 w 12192000"/>
              <a:gd name="connsiteY50" fmla="*/ 5674045 h 6858000"/>
              <a:gd name="connsiteX51" fmla="*/ 4702974 w 12192000"/>
              <a:gd name="connsiteY51" fmla="*/ 5474274 h 6858000"/>
              <a:gd name="connsiteX52" fmla="*/ 4717243 w 12192000"/>
              <a:gd name="connsiteY52" fmla="*/ 5269747 h 6858000"/>
              <a:gd name="connsiteX53" fmla="*/ 4736269 w 12192000"/>
              <a:gd name="connsiteY53" fmla="*/ 5050950 h 6858000"/>
              <a:gd name="connsiteX54" fmla="*/ 4717243 w 12192000"/>
              <a:gd name="connsiteY54" fmla="*/ 4775076 h 6858000"/>
              <a:gd name="connsiteX55" fmla="*/ 4664922 w 12192000"/>
              <a:gd name="connsiteY55" fmla="*/ 4518227 h 6858000"/>
              <a:gd name="connsiteX56" fmla="*/ 4574550 w 12192000"/>
              <a:gd name="connsiteY56" fmla="*/ 4261379 h 6858000"/>
              <a:gd name="connsiteX57" fmla="*/ 4465152 w 12192000"/>
              <a:gd name="connsiteY57" fmla="*/ 4023556 h 6858000"/>
              <a:gd name="connsiteX58" fmla="*/ 4298676 w 12192000"/>
              <a:gd name="connsiteY58" fmla="*/ 3823785 h 6858000"/>
              <a:gd name="connsiteX59" fmla="*/ 4098905 w 12192000"/>
              <a:gd name="connsiteY59" fmla="*/ 3619258 h 6858000"/>
              <a:gd name="connsiteX60" fmla="*/ 3875351 w 12192000"/>
              <a:gd name="connsiteY60" fmla="*/ 3438513 h 6858000"/>
              <a:gd name="connsiteX61" fmla="*/ 3623259 w 12192000"/>
              <a:gd name="connsiteY61" fmla="*/ 3253011 h 6858000"/>
              <a:gd name="connsiteX62" fmla="*/ 3366411 w 12192000"/>
              <a:gd name="connsiteY62" fmla="*/ 3124587 h 6858000"/>
              <a:gd name="connsiteX63" fmla="*/ 3090537 w 12192000"/>
              <a:gd name="connsiteY63" fmla="*/ 2996162 h 6858000"/>
              <a:gd name="connsiteX64" fmla="*/ 2781367 w 12192000"/>
              <a:gd name="connsiteY64" fmla="*/ 2886764 h 6858000"/>
              <a:gd name="connsiteX65" fmla="*/ 2434146 w 12192000"/>
              <a:gd name="connsiteY65" fmla="*/ 2758340 h 6858000"/>
              <a:gd name="connsiteX66" fmla="*/ 2101194 w 12192000"/>
              <a:gd name="connsiteY66" fmla="*/ 2648942 h 6858000"/>
              <a:gd name="connsiteX67" fmla="*/ 1830076 w 12192000"/>
              <a:gd name="connsiteY67" fmla="*/ 2539543 h 6858000"/>
              <a:gd name="connsiteX68" fmla="*/ 1592254 w 12192000"/>
              <a:gd name="connsiteY68" fmla="*/ 2430145 h 6858000"/>
              <a:gd name="connsiteX69" fmla="*/ 1425778 w 12192000"/>
              <a:gd name="connsiteY69" fmla="*/ 2315990 h 6858000"/>
              <a:gd name="connsiteX70" fmla="*/ 1297354 w 12192000"/>
              <a:gd name="connsiteY70" fmla="*/ 2206591 h 6858000"/>
              <a:gd name="connsiteX71" fmla="*/ 1206981 w 12192000"/>
              <a:gd name="connsiteY71" fmla="*/ 2078167 h 6858000"/>
              <a:gd name="connsiteX72" fmla="*/ 1168929 w 12192000"/>
              <a:gd name="connsiteY72" fmla="*/ 1949743 h 6858000"/>
              <a:gd name="connsiteX73" fmla="*/ 1149904 w 12192000"/>
              <a:gd name="connsiteY73" fmla="*/ 1821319 h 6858000"/>
              <a:gd name="connsiteX74" fmla="*/ 1149904 w 12192000"/>
              <a:gd name="connsiteY74" fmla="*/ 1673869 h 6858000"/>
              <a:gd name="connsiteX75" fmla="*/ 1206981 w 12192000"/>
              <a:gd name="connsiteY75" fmla="*/ 1545444 h 6858000"/>
              <a:gd name="connsiteX76" fmla="*/ 1297354 w 12192000"/>
              <a:gd name="connsiteY76" fmla="*/ 1436046 h 6858000"/>
              <a:gd name="connsiteX77" fmla="*/ 1406752 w 12192000"/>
              <a:gd name="connsiteY77" fmla="*/ 1326648 h 6858000"/>
              <a:gd name="connsiteX78" fmla="*/ 1535176 w 12192000"/>
              <a:gd name="connsiteY78" fmla="*/ 1236275 h 6858000"/>
              <a:gd name="connsiteX79" fmla="*/ 1701652 w 12192000"/>
              <a:gd name="connsiteY79" fmla="*/ 1179198 h 6858000"/>
              <a:gd name="connsiteX80" fmla="*/ 1901423 w 12192000"/>
              <a:gd name="connsiteY80" fmla="*/ 1145902 h 6858000"/>
              <a:gd name="connsiteX81" fmla="*/ 2101194 w 12192000"/>
              <a:gd name="connsiteY81" fmla="*/ 1126877 h 6858000"/>
              <a:gd name="connsiteX82" fmla="*/ 2324748 w 12192000"/>
              <a:gd name="connsiteY82" fmla="*/ 1145902 h 6858000"/>
              <a:gd name="connsiteX83" fmla="*/ 2505493 w 12192000"/>
              <a:gd name="connsiteY83" fmla="*/ 1179198 h 6858000"/>
              <a:gd name="connsiteX84" fmla="*/ 2671969 w 12192000"/>
              <a:gd name="connsiteY84" fmla="*/ 1255301 h 6858000"/>
              <a:gd name="connsiteX85" fmla="*/ 2814662 w 12192000"/>
              <a:gd name="connsiteY85" fmla="*/ 1364699 h 6858000"/>
              <a:gd name="connsiteX86" fmla="*/ 2924061 w 12192000"/>
              <a:gd name="connsiteY86" fmla="*/ 1493123 h 6858000"/>
              <a:gd name="connsiteX87" fmla="*/ 3000164 w 12192000"/>
              <a:gd name="connsiteY87" fmla="*/ 1640573 h 6858000"/>
              <a:gd name="connsiteX88" fmla="*/ 3052485 w 12192000"/>
              <a:gd name="connsiteY88" fmla="*/ 1821319 h 6858000"/>
              <a:gd name="connsiteX89" fmla="*/ 3071511 w 12192000"/>
              <a:gd name="connsiteY89" fmla="*/ 2025846 h 6858000"/>
              <a:gd name="connsiteX90" fmla="*/ 4736269 w 12192000"/>
              <a:gd name="connsiteY90" fmla="*/ 2025846 h 6858000"/>
              <a:gd name="connsiteX91" fmla="*/ 4717243 w 12192000"/>
              <a:gd name="connsiteY91" fmla="*/ 1711920 h 6858000"/>
              <a:gd name="connsiteX92" fmla="*/ 4664922 w 12192000"/>
              <a:gd name="connsiteY92" fmla="*/ 1417020 h 6858000"/>
              <a:gd name="connsiteX93" fmla="*/ 4555524 w 12192000"/>
              <a:gd name="connsiteY93" fmla="*/ 1145902 h 6858000"/>
              <a:gd name="connsiteX94" fmla="*/ 4408074 w 12192000"/>
              <a:gd name="connsiteY94" fmla="*/ 889054 h 6858000"/>
              <a:gd name="connsiteX95" fmla="*/ 4227329 w 12192000"/>
              <a:gd name="connsiteY95" fmla="*/ 646475 h 6858000"/>
              <a:gd name="connsiteX96" fmla="*/ 4003775 w 12192000"/>
              <a:gd name="connsiteY96" fmla="*/ 446704 h 6858000"/>
              <a:gd name="connsiteX97" fmla="*/ 3765953 w 12192000"/>
              <a:gd name="connsiteY97" fmla="*/ 280228 h 6858000"/>
              <a:gd name="connsiteX98" fmla="*/ 3494835 w 12192000"/>
              <a:gd name="connsiteY98" fmla="*/ 132778 h 6858000"/>
              <a:gd name="connsiteX99" fmla="*/ 3180909 w 12192000"/>
              <a:gd name="connsiteY99" fmla="*/ 4354 h 6858000"/>
              <a:gd name="connsiteX100" fmla="*/ 0 w 12192000"/>
              <a:gd name="connsiteY100" fmla="*/ 0 h 6858000"/>
              <a:gd name="connsiteX101" fmla="*/ 1095284 w 12192000"/>
              <a:gd name="connsiteY101" fmla="*/ 0 h 6858000"/>
              <a:gd name="connsiteX102" fmla="*/ 1078557 w 12192000"/>
              <a:gd name="connsiteY102" fmla="*/ 4354 h 6858000"/>
              <a:gd name="connsiteX103" fmla="*/ 769387 w 12192000"/>
              <a:gd name="connsiteY103" fmla="*/ 99483 h 6858000"/>
              <a:gd name="connsiteX104" fmla="*/ 474487 w 12192000"/>
              <a:gd name="connsiteY104" fmla="*/ 246933 h 6858000"/>
              <a:gd name="connsiteX105" fmla="*/ 217639 w 12192000"/>
              <a:gd name="connsiteY105" fmla="*/ 408652 h 6858000"/>
              <a:gd name="connsiteX106" fmla="*/ 0 w 12192000"/>
              <a:gd name="connsiteY106" fmla="*/ 593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2192000" h="6858000">
                <a:moveTo>
                  <a:pt x="0" y="6283747"/>
                </a:moveTo>
                <a:lnTo>
                  <a:pt x="55919" y="6335192"/>
                </a:lnTo>
                <a:lnTo>
                  <a:pt x="327037" y="6539720"/>
                </a:lnTo>
                <a:lnTo>
                  <a:pt x="640963" y="6701439"/>
                </a:lnTo>
                <a:lnTo>
                  <a:pt x="1007210" y="6829863"/>
                </a:lnTo>
                <a:lnTo>
                  <a:pt x="1115537" y="6858000"/>
                </a:lnTo>
                <a:lnTo>
                  <a:pt x="0" y="6858000"/>
                </a:lnTo>
                <a:close/>
                <a:moveTo>
                  <a:pt x="0" y="3073239"/>
                </a:moveTo>
                <a:lnTo>
                  <a:pt x="236665" y="3272037"/>
                </a:lnTo>
                <a:lnTo>
                  <a:pt x="512539" y="3457538"/>
                </a:lnTo>
                <a:lnTo>
                  <a:pt x="821708" y="3638284"/>
                </a:lnTo>
                <a:lnTo>
                  <a:pt x="1040505" y="3747682"/>
                </a:lnTo>
                <a:lnTo>
                  <a:pt x="1297354" y="3842811"/>
                </a:lnTo>
                <a:lnTo>
                  <a:pt x="1592254" y="3952209"/>
                </a:lnTo>
                <a:lnTo>
                  <a:pt x="1901423" y="4061608"/>
                </a:lnTo>
                <a:lnTo>
                  <a:pt x="2196323" y="4171006"/>
                </a:lnTo>
                <a:lnTo>
                  <a:pt x="2448415" y="4280405"/>
                </a:lnTo>
                <a:lnTo>
                  <a:pt x="2652943" y="4389803"/>
                </a:lnTo>
                <a:lnTo>
                  <a:pt x="2800393" y="4484932"/>
                </a:lnTo>
                <a:lnTo>
                  <a:pt x="2924061" y="4594331"/>
                </a:lnTo>
                <a:lnTo>
                  <a:pt x="3000164" y="4741781"/>
                </a:lnTo>
                <a:lnTo>
                  <a:pt x="3052485" y="4884474"/>
                </a:lnTo>
                <a:lnTo>
                  <a:pt x="3071511" y="5050950"/>
                </a:lnTo>
                <a:lnTo>
                  <a:pt x="3052485" y="5217426"/>
                </a:lnTo>
                <a:lnTo>
                  <a:pt x="3000164" y="5345850"/>
                </a:lnTo>
                <a:lnTo>
                  <a:pt x="2924061" y="5474274"/>
                </a:lnTo>
                <a:lnTo>
                  <a:pt x="2833688" y="5564647"/>
                </a:lnTo>
                <a:lnTo>
                  <a:pt x="2686238" y="5640750"/>
                </a:lnTo>
                <a:lnTo>
                  <a:pt x="2543545" y="5693071"/>
                </a:lnTo>
                <a:lnTo>
                  <a:pt x="2358043" y="5731123"/>
                </a:lnTo>
                <a:lnTo>
                  <a:pt x="2177297" y="5750149"/>
                </a:lnTo>
                <a:lnTo>
                  <a:pt x="1863372" y="5731123"/>
                </a:lnTo>
                <a:lnTo>
                  <a:pt x="1611279" y="5674045"/>
                </a:lnTo>
                <a:lnTo>
                  <a:pt x="1406752" y="5602699"/>
                </a:lnTo>
                <a:lnTo>
                  <a:pt x="1245033" y="5474274"/>
                </a:lnTo>
                <a:lnTo>
                  <a:pt x="1116608" y="5326824"/>
                </a:lnTo>
                <a:lnTo>
                  <a:pt x="1021479" y="5141323"/>
                </a:lnTo>
                <a:lnTo>
                  <a:pt x="969159" y="4922526"/>
                </a:lnTo>
                <a:lnTo>
                  <a:pt x="950133" y="4646652"/>
                </a:lnTo>
                <a:lnTo>
                  <a:pt x="0" y="4646652"/>
                </a:lnTo>
                <a:close/>
                <a:moveTo>
                  <a:pt x="3160882" y="0"/>
                </a:moveTo>
                <a:lnTo>
                  <a:pt x="12192000" y="0"/>
                </a:lnTo>
                <a:lnTo>
                  <a:pt x="12192000" y="6858000"/>
                </a:lnTo>
                <a:lnTo>
                  <a:pt x="3264049" y="6858000"/>
                </a:lnTo>
                <a:lnTo>
                  <a:pt x="3675580" y="6701439"/>
                </a:lnTo>
                <a:lnTo>
                  <a:pt x="4060853" y="6482642"/>
                </a:lnTo>
                <a:lnTo>
                  <a:pt x="4208303" y="6354218"/>
                </a:lnTo>
                <a:lnTo>
                  <a:pt x="4350997" y="6206768"/>
                </a:lnTo>
                <a:lnTo>
                  <a:pt x="4465152" y="6040292"/>
                </a:lnTo>
                <a:lnTo>
                  <a:pt x="4574550" y="5859547"/>
                </a:lnTo>
                <a:lnTo>
                  <a:pt x="4645897" y="5674045"/>
                </a:lnTo>
                <a:lnTo>
                  <a:pt x="4702974" y="5474274"/>
                </a:lnTo>
                <a:lnTo>
                  <a:pt x="4717243" y="5269747"/>
                </a:lnTo>
                <a:lnTo>
                  <a:pt x="4736269" y="5050950"/>
                </a:lnTo>
                <a:lnTo>
                  <a:pt x="4717243" y="4775076"/>
                </a:lnTo>
                <a:lnTo>
                  <a:pt x="4664922" y="4518227"/>
                </a:lnTo>
                <a:lnTo>
                  <a:pt x="4574550" y="4261379"/>
                </a:lnTo>
                <a:lnTo>
                  <a:pt x="4465152" y="4023556"/>
                </a:lnTo>
                <a:lnTo>
                  <a:pt x="4298676" y="3823785"/>
                </a:lnTo>
                <a:lnTo>
                  <a:pt x="4098905" y="3619258"/>
                </a:lnTo>
                <a:lnTo>
                  <a:pt x="3875351" y="3438513"/>
                </a:lnTo>
                <a:lnTo>
                  <a:pt x="3623259" y="3253011"/>
                </a:lnTo>
                <a:lnTo>
                  <a:pt x="3366411" y="3124587"/>
                </a:lnTo>
                <a:lnTo>
                  <a:pt x="3090537" y="2996162"/>
                </a:lnTo>
                <a:lnTo>
                  <a:pt x="2781367" y="2886764"/>
                </a:lnTo>
                <a:lnTo>
                  <a:pt x="2434146" y="2758340"/>
                </a:lnTo>
                <a:lnTo>
                  <a:pt x="2101194" y="2648942"/>
                </a:lnTo>
                <a:lnTo>
                  <a:pt x="1830076" y="2539543"/>
                </a:lnTo>
                <a:lnTo>
                  <a:pt x="1592254" y="2430145"/>
                </a:lnTo>
                <a:lnTo>
                  <a:pt x="1425778" y="2315990"/>
                </a:lnTo>
                <a:lnTo>
                  <a:pt x="1297354" y="2206591"/>
                </a:lnTo>
                <a:lnTo>
                  <a:pt x="1206981" y="2078167"/>
                </a:lnTo>
                <a:lnTo>
                  <a:pt x="1168929" y="1949743"/>
                </a:lnTo>
                <a:lnTo>
                  <a:pt x="1149904" y="1821319"/>
                </a:lnTo>
                <a:lnTo>
                  <a:pt x="1149904" y="1673869"/>
                </a:lnTo>
                <a:lnTo>
                  <a:pt x="1206981" y="1545444"/>
                </a:lnTo>
                <a:lnTo>
                  <a:pt x="1297354" y="1436046"/>
                </a:lnTo>
                <a:lnTo>
                  <a:pt x="1406752" y="1326648"/>
                </a:lnTo>
                <a:lnTo>
                  <a:pt x="1535176" y="1236275"/>
                </a:lnTo>
                <a:lnTo>
                  <a:pt x="1701652" y="1179198"/>
                </a:lnTo>
                <a:lnTo>
                  <a:pt x="1901423" y="1145902"/>
                </a:lnTo>
                <a:lnTo>
                  <a:pt x="2101194" y="1126877"/>
                </a:lnTo>
                <a:lnTo>
                  <a:pt x="2324748" y="1145902"/>
                </a:lnTo>
                <a:lnTo>
                  <a:pt x="2505493" y="1179198"/>
                </a:lnTo>
                <a:lnTo>
                  <a:pt x="2671969" y="1255301"/>
                </a:lnTo>
                <a:lnTo>
                  <a:pt x="2814662" y="1364699"/>
                </a:lnTo>
                <a:lnTo>
                  <a:pt x="2924061" y="1493123"/>
                </a:lnTo>
                <a:lnTo>
                  <a:pt x="3000164" y="1640573"/>
                </a:lnTo>
                <a:lnTo>
                  <a:pt x="3052485" y="1821319"/>
                </a:lnTo>
                <a:lnTo>
                  <a:pt x="3071511" y="2025846"/>
                </a:lnTo>
                <a:lnTo>
                  <a:pt x="4736269" y="2025846"/>
                </a:lnTo>
                <a:lnTo>
                  <a:pt x="4717243" y="1711920"/>
                </a:lnTo>
                <a:lnTo>
                  <a:pt x="4664922" y="1417020"/>
                </a:lnTo>
                <a:lnTo>
                  <a:pt x="4555524" y="1145902"/>
                </a:lnTo>
                <a:lnTo>
                  <a:pt x="4408074" y="889054"/>
                </a:lnTo>
                <a:lnTo>
                  <a:pt x="4227329" y="646475"/>
                </a:lnTo>
                <a:lnTo>
                  <a:pt x="4003775" y="446704"/>
                </a:lnTo>
                <a:lnTo>
                  <a:pt x="3765953" y="280228"/>
                </a:lnTo>
                <a:lnTo>
                  <a:pt x="3494835" y="132778"/>
                </a:lnTo>
                <a:lnTo>
                  <a:pt x="3180909" y="4354"/>
                </a:lnTo>
                <a:close/>
                <a:moveTo>
                  <a:pt x="0" y="0"/>
                </a:moveTo>
                <a:lnTo>
                  <a:pt x="1095284" y="0"/>
                </a:lnTo>
                <a:lnTo>
                  <a:pt x="1078557" y="4354"/>
                </a:lnTo>
                <a:lnTo>
                  <a:pt x="769387" y="99483"/>
                </a:lnTo>
                <a:lnTo>
                  <a:pt x="474487" y="246933"/>
                </a:lnTo>
                <a:lnTo>
                  <a:pt x="217639" y="408652"/>
                </a:lnTo>
                <a:lnTo>
                  <a:pt x="0" y="593172"/>
                </a:lnTo>
                <a:close/>
              </a:path>
            </a:pathLst>
          </a:cu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 name="Title 2">
            <a:extLst>
              <a:ext uri="{FF2B5EF4-FFF2-40B4-BE49-F238E27FC236}">
                <a16:creationId xmlns:a16="http://schemas.microsoft.com/office/drawing/2014/main" id="{7B83C355-FDEE-48FB-BD18-BA0D0F028134}"/>
              </a:ext>
            </a:extLst>
          </p:cNvPr>
          <p:cNvSpPr txBox="1">
            <a:spLocks/>
          </p:cNvSpPr>
          <p:nvPr/>
        </p:nvSpPr>
        <p:spPr>
          <a:xfrm>
            <a:off x="5591175" y="822550"/>
            <a:ext cx="4766896"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ea typeface="Roboto Black" panose="02000000000000000000" pitchFamily="2" charset="0"/>
              </a:rPr>
              <a:t>Strengths</a:t>
            </a:r>
          </a:p>
        </p:txBody>
      </p:sp>
      <p:sp>
        <p:nvSpPr>
          <p:cNvPr id="5" name="Text Placeholder 7">
            <a:extLst>
              <a:ext uri="{FF2B5EF4-FFF2-40B4-BE49-F238E27FC236}">
                <a16:creationId xmlns:a16="http://schemas.microsoft.com/office/drawing/2014/main" id="{1E9CEB84-97B3-42F6-B3CA-5BB27414DDF7}"/>
              </a:ext>
            </a:extLst>
          </p:cNvPr>
          <p:cNvSpPr txBox="1">
            <a:spLocks/>
          </p:cNvSpPr>
          <p:nvPr/>
        </p:nvSpPr>
        <p:spPr>
          <a:xfrm>
            <a:off x="5591174" y="1730287"/>
            <a:ext cx="6699679" cy="4571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2000" dirty="0">
                <a:solidFill>
                  <a:schemeClr val="bg1"/>
                </a:solidFill>
                <a:latin typeface="Book Antiqua" panose="02040602050305030304" pitchFamily="18" charset="0"/>
                <a:ea typeface="Roboto" panose="02000000000000000000" pitchFamily="2" charset="0"/>
              </a:rPr>
              <a:t>Financially sound and experienced  any with strong Brand Recognition</a:t>
            </a:r>
          </a:p>
          <a:p>
            <a:r>
              <a:rPr lang="en-US" sz="2000" dirty="0">
                <a:solidFill>
                  <a:schemeClr val="bg1"/>
                </a:solidFill>
                <a:latin typeface="Book Antiqua" panose="02040602050305030304" pitchFamily="18" charset="0"/>
                <a:ea typeface="Roboto" panose="02000000000000000000" pitchFamily="2" charset="0"/>
              </a:rPr>
              <a:t>Convenient and Comfortable Location</a:t>
            </a:r>
          </a:p>
          <a:p>
            <a:r>
              <a:rPr lang="en-US" sz="2000" dirty="0">
                <a:solidFill>
                  <a:schemeClr val="bg1"/>
                </a:solidFill>
                <a:latin typeface="Book Antiqua" panose="02040602050305030304" pitchFamily="18" charset="0"/>
                <a:ea typeface="Roboto" panose="02000000000000000000" pitchFamily="2" charset="0"/>
              </a:rPr>
              <a:t>Social media marketing</a:t>
            </a:r>
          </a:p>
          <a:p>
            <a:endParaRPr lang="en-US" sz="1600" dirty="0">
              <a:solidFill>
                <a:schemeClr val="bg1"/>
              </a:solidFill>
              <a:latin typeface="Roboto" panose="02000000000000000000" pitchFamily="2" charset="0"/>
              <a:ea typeface="Roboto" panose="02000000000000000000" pitchFamily="2" charset="0"/>
            </a:endParaRPr>
          </a:p>
        </p:txBody>
      </p:sp>
      <p:sp>
        <p:nvSpPr>
          <p:cNvPr id="15" name="Text Placeholder 7">
            <a:extLst>
              <a:ext uri="{FF2B5EF4-FFF2-40B4-BE49-F238E27FC236}">
                <a16:creationId xmlns:a16="http://schemas.microsoft.com/office/drawing/2014/main" id="{1E9CEB84-97B3-42F6-B3CA-5BB27414DDF7}"/>
              </a:ext>
            </a:extLst>
          </p:cNvPr>
          <p:cNvSpPr txBox="1">
            <a:spLocks/>
          </p:cNvSpPr>
          <p:nvPr/>
        </p:nvSpPr>
        <p:spPr>
          <a:xfrm>
            <a:off x="5591173" y="3603812"/>
            <a:ext cx="3032155" cy="267596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2000" dirty="0">
                <a:solidFill>
                  <a:schemeClr val="bg1"/>
                </a:solidFill>
                <a:latin typeface="Book Antiqua" panose="02040602050305030304" pitchFamily="18" charset="0"/>
                <a:ea typeface="Roboto" panose="02000000000000000000" pitchFamily="2" charset="0"/>
              </a:rPr>
              <a:t>Clean &amp; Tidy</a:t>
            </a:r>
          </a:p>
          <a:p>
            <a:r>
              <a:rPr lang="en-US" sz="2000" dirty="0">
                <a:solidFill>
                  <a:schemeClr val="bg1"/>
                </a:solidFill>
                <a:latin typeface="Book Antiqua" panose="02040602050305030304" pitchFamily="18" charset="0"/>
                <a:ea typeface="Roboto" panose="02000000000000000000" pitchFamily="2" charset="0"/>
              </a:rPr>
              <a:t>Better Services</a:t>
            </a:r>
          </a:p>
          <a:p>
            <a:r>
              <a:rPr lang="en-US" sz="2000" dirty="0">
                <a:solidFill>
                  <a:schemeClr val="bg1"/>
                </a:solidFill>
                <a:latin typeface="Book Antiqua" panose="02040602050305030304" pitchFamily="18" charset="0"/>
                <a:ea typeface="Roboto" panose="02000000000000000000" pitchFamily="2" charset="0"/>
              </a:rPr>
              <a:t>Variety of Products</a:t>
            </a:r>
          </a:p>
          <a:p>
            <a:r>
              <a:rPr lang="en-US" sz="2000" dirty="0">
                <a:solidFill>
                  <a:schemeClr val="bg1"/>
                </a:solidFill>
                <a:latin typeface="Book Antiqua" panose="02040602050305030304" pitchFamily="18" charset="0"/>
                <a:ea typeface="Roboto" panose="02000000000000000000" pitchFamily="2" charset="0"/>
              </a:rPr>
              <a:t>Affordable Price</a:t>
            </a:r>
          </a:p>
          <a:p>
            <a:r>
              <a:rPr lang="en-US" sz="2000" dirty="0">
                <a:solidFill>
                  <a:schemeClr val="bg1"/>
                </a:solidFill>
                <a:latin typeface="Book Antiqua" panose="02040602050305030304" pitchFamily="18" charset="0"/>
                <a:ea typeface="Roboto" panose="02000000000000000000" pitchFamily="2" charset="0"/>
              </a:rPr>
              <a:t>Innovativeness</a:t>
            </a:r>
          </a:p>
          <a:p>
            <a:endParaRPr lang="en-US" sz="16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1928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5381" y="-123986"/>
            <a:ext cx="5856617" cy="6981986"/>
          </a:xfrm>
          <a:prstGeom prst="rect">
            <a:avLst/>
          </a:prstGeom>
        </p:spPr>
      </p:pic>
      <p:sp>
        <p:nvSpPr>
          <p:cNvPr id="3" name="Freeform: Shape 30">
            <a:extLst>
              <a:ext uri="{FF2B5EF4-FFF2-40B4-BE49-F238E27FC236}">
                <a16:creationId xmlns:a16="http://schemas.microsoft.com/office/drawing/2014/main" id="{6F2FF959-CDDF-4888-83C2-A94FD3B7928A}"/>
              </a:ext>
            </a:extLst>
          </p:cNvPr>
          <p:cNvSpPr/>
          <p:nvPr/>
        </p:nvSpPr>
        <p:spPr>
          <a:xfrm flipH="1">
            <a:off x="-1" y="-123986"/>
            <a:ext cx="12191999" cy="6981986"/>
          </a:xfrm>
          <a:custGeom>
            <a:avLst/>
            <a:gdLst>
              <a:gd name="connsiteX0" fmla="*/ 2030851 w 12169140"/>
              <a:gd name="connsiteY0" fmla="*/ 2765512 h 6858000"/>
              <a:gd name="connsiteX1" fmla="*/ 2941236 w 12169140"/>
              <a:gd name="connsiteY1" fmla="*/ 6858000 h 6858000"/>
              <a:gd name="connsiteX2" fmla="*/ 1099893 w 12169140"/>
              <a:gd name="connsiteY2" fmla="*/ 6858000 h 6858000"/>
              <a:gd name="connsiteX3" fmla="*/ 5778119 w 12169140"/>
              <a:gd name="connsiteY3" fmla="*/ 0 h 6858000"/>
              <a:gd name="connsiteX4" fmla="*/ 12169140 w 12169140"/>
              <a:gd name="connsiteY4" fmla="*/ 0 h 6858000"/>
              <a:gd name="connsiteX5" fmla="*/ 12169140 w 12169140"/>
              <a:gd name="connsiteY5" fmla="*/ 6858000 h 6858000"/>
              <a:gd name="connsiteX6" fmla="*/ 4482276 w 12169140"/>
              <a:gd name="connsiteY6" fmla="*/ 6858000 h 6858000"/>
              <a:gd name="connsiteX7" fmla="*/ 2657553 w 12169140"/>
              <a:gd name="connsiteY7" fmla="*/ 0 h 6858000"/>
              <a:gd name="connsiteX8" fmla="*/ 4091300 w 12169140"/>
              <a:gd name="connsiteY8" fmla="*/ 0 h 6858000"/>
              <a:gd name="connsiteX9" fmla="*/ 3545354 w 12169140"/>
              <a:gd name="connsiteY9" fmla="*/ 4034560 h 6858000"/>
              <a:gd name="connsiteX10" fmla="*/ 0 w 12169140"/>
              <a:gd name="connsiteY10" fmla="*/ 0 h 6858000"/>
              <a:gd name="connsiteX11" fmla="*/ 1383909 w 12169140"/>
              <a:gd name="connsiteY11" fmla="*/ 0 h 6858000"/>
              <a:gd name="connsiteX12" fmla="*/ 500627 w 12169140"/>
              <a:gd name="connsiteY12" fmla="*/ 4138156 h 6858000"/>
              <a:gd name="connsiteX13" fmla="*/ 0 w 12169140"/>
              <a:gd name="connsiteY13" fmla="*/ 2366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69140" h="6858000">
                <a:moveTo>
                  <a:pt x="2030851" y="2765512"/>
                </a:moveTo>
                <a:lnTo>
                  <a:pt x="2941236" y="6858000"/>
                </a:lnTo>
                <a:lnTo>
                  <a:pt x="1099893" y="6858000"/>
                </a:lnTo>
                <a:close/>
                <a:moveTo>
                  <a:pt x="5778119" y="0"/>
                </a:moveTo>
                <a:lnTo>
                  <a:pt x="12169140" y="0"/>
                </a:lnTo>
                <a:lnTo>
                  <a:pt x="12169140" y="6858000"/>
                </a:lnTo>
                <a:lnTo>
                  <a:pt x="4482276" y="6858000"/>
                </a:lnTo>
                <a:close/>
                <a:moveTo>
                  <a:pt x="2657553" y="0"/>
                </a:moveTo>
                <a:lnTo>
                  <a:pt x="4091300" y="0"/>
                </a:lnTo>
                <a:lnTo>
                  <a:pt x="3545354" y="4034560"/>
                </a:lnTo>
                <a:close/>
                <a:moveTo>
                  <a:pt x="0" y="0"/>
                </a:moveTo>
                <a:lnTo>
                  <a:pt x="1383909" y="0"/>
                </a:lnTo>
                <a:lnTo>
                  <a:pt x="500627" y="4138156"/>
                </a:lnTo>
                <a:lnTo>
                  <a:pt x="0" y="23662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 name="Title 2">
            <a:extLst>
              <a:ext uri="{FF2B5EF4-FFF2-40B4-BE49-F238E27FC236}">
                <a16:creationId xmlns:a16="http://schemas.microsoft.com/office/drawing/2014/main" id="{7B83C355-FDEE-48FB-BD18-BA0D0F028134}"/>
              </a:ext>
            </a:extLst>
          </p:cNvPr>
          <p:cNvSpPr txBox="1">
            <a:spLocks/>
          </p:cNvSpPr>
          <p:nvPr/>
        </p:nvSpPr>
        <p:spPr>
          <a:xfrm>
            <a:off x="746210" y="822550"/>
            <a:ext cx="4766896"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ea typeface="Roboto Black" panose="02000000000000000000" pitchFamily="2" charset="0"/>
              </a:rPr>
              <a:t>Weaknesses</a:t>
            </a:r>
          </a:p>
        </p:txBody>
      </p:sp>
      <p:sp>
        <p:nvSpPr>
          <p:cNvPr id="5" name="Text Placeholder 7">
            <a:extLst>
              <a:ext uri="{FF2B5EF4-FFF2-40B4-BE49-F238E27FC236}">
                <a16:creationId xmlns:a16="http://schemas.microsoft.com/office/drawing/2014/main" id="{1E9CEB84-97B3-42F6-B3CA-5BB27414DDF7}"/>
              </a:ext>
            </a:extLst>
          </p:cNvPr>
          <p:cNvSpPr txBox="1">
            <a:spLocks/>
          </p:cNvSpPr>
          <p:nvPr/>
        </p:nvSpPr>
        <p:spPr>
          <a:xfrm>
            <a:off x="746210" y="2157308"/>
            <a:ext cx="5181600" cy="21242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2000" dirty="0">
                <a:solidFill>
                  <a:schemeClr val="bg1"/>
                </a:solidFill>
                <a:latin typeface="Book Antiqua" panose="02040602050305030304" pitchFamily="18" charset="0"/>
                <a:ea typeface="Roboto" panose="02000000000000000000" pitchFamily="2" charset="0"/>
              </a:rPr>
              <a:t>Competitors can offer similar services and meals quickly</a:t>
            </a:r>
          </a:p>
          <a:p>
            <a:r>
              <a:rPr lang="en-US" sz="2000" dirty="0">
                <a:solidFill>
                  <a:schemeClr val="bg1"/>
                </a:solidFill>
                <a:latin typeface="Book Antiqua" panose="02040602050305030304" pitchFamily="18" charset="0"/>
                <a:ea typeface="Roboto" panose="02000000000000000000" pitchFamily="2" charset="0"/>
              </a:rPr>
              <a:t>External marketing </a:t>
            </a:r>
          </a:p>
          <a:p>
            <a:r>
              <a:rPr lang="en-US" sz="2000" dirty="0">
                <a:solidFill>
                  <a:schemeClr val="bg1"/>
                </a:solidFill>
                <a:latin typeface="Book Antiqua" panose="02040602050305030304" pitchFamily="18" charset="0"/>
                <a:ea typeface="Roboto" panose="02000000000000000000" pitchFamily="2" charset="0"/>
              </a:rPr>
              <a:t>Limited start up costs and flexibility in pricing</a:t>
            </a:r>
          </a:p>
          <a:p>
            <a:r>
              <a:rPr lang="en-US" sz="2000" dirty="0">
                <a:solidFill>
                  <a:schemeClr val="bg1"/>
                </a:solidFill>
                <a:latin typeface="Book Antiqua" panose="02040602050305030304" pitchFamily="18" charset="0"/>
                <a:ea typeface="Roboto" panose="02000000000000000000" pitchFamily="2" charset="0"/>
              </a:rPr>
              <a:t>New Establishment</a:t>
            </a:r>
            <a:endParaRPr lang="en-US" sz="1600" dirty="0">
              <a:solidFill>
                <a:schemeClr val="bg1"/>
              </a:solidFill>
              <a:latin typeface="Book Antiqua" panose="02040602050305030304" pitchFamily="18" charset="0"/>
              <a:ea typeface="Roboto" panose="02000000000000000000" pitchFamily="2" charset="0"/>
            </a:endParaRPr>
          </a:p>
          <a:p>
            <a:pPr marL="0" indent="0">
              <a:buNone/>
            </a:pPr>
            <a:endParaRPr lang="en-US" sz="16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66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56" y="0"/>
            <a:ext cx="5864726" cy="6858000"/>
          </a:xfrm>
          <a:prstGeom prst="rect">
            <a:avLst/>
          </a:prstGeom>
        </p:spPr>
      </p:pic>
      <p:sp>
        <p:nvSpPr>
          <p:cNvPr id="3" name="Freeform: Shape 17">
            <a:extLst>
              <a:ext uri="{FF2B5EF4-FFF2-40B4-BE49-F238E27FC236}">
                <a16:creationId xmlns:a16="http://schemas.microsoft.com/office/drawing/2014/main" id="{F06AAFD1-BC7D-4C40-82C8-9AE9AC2C1E96}"/>
              </a:ext>
            </a:extLst>
          </p:cNvPr>
          <p:cNvSpPr/>
          <p:nvPr/>
        </p:nvSpPr>
        <p:spPr>
          <a:xfrm>
            <a:off x="0" y="0"/>
            <a:ext cx="12192000" cy="6858000"/>
          </a:xfrm>
          <a:custGeom>
            <a:avLst/>
            <a:gdLst>
              <a:gd name="connsiteX0" fmla="*/ 0 w 12192000"/>
              <a:gd name="connsiteY0" fmla="*/ 6103597 h 6858000"/>
              <a:gd name="connsiteX1" fmla="*/ 22623 w 12192000"/>
              <a:gd name="connsiteY1" fmla="*/ 6125083 h 6858000"/>
              <a:gd name="connsiteX2" fmla="*/ 1332070 w 12192000"/>
              <a:gd name="connsiteY2" fmla="*/ 6822648 h 6858000"/>
              <a:gd name="connsiteX3" fmla="*/ 1478652 w 12192000"/>
              <a:gd name="connsiteY3" fmla="*/ 6858000 h 6858000"/>
              <a:gd name="connsiteX4" fmla="*/ 0 w 12192000"/>
              <a:gd name="connsiteY4" fmla="*/ 6858000 h 6858000"/>
              <a:gd name="connsiteX5" fmla="*/ 2179482 w 12192000"/>
              <a:gd name="connsiteY5" fmla="*/ 1064081 h 6858000"/>
              <a:gd name="connsiteX6" fmla="*/ 4353793 w 12192000"/>
              <a:gd name="connsiteY6" fmla="*/ 3390900 h 6858000"/>
              <a:gd name="connsiteX7" fmla="*/ 2179482 w 12192000"/>
              <a:gd name="connsiteY7" fmla="*/ 5717719 h 6858000"/>
              <a:gd name="connsiteX8" fmla="*/ 5171 w 12192000"/>
              <a:gd name="connsiteY8" fmla="*/ 3390900 h 6858000"/>
              <a:gd name="connsiteX9" fmla="*/ 2179482 w 12192000"/>
              <a:gd name="connsiteY9" fmla="*/ 1064081 h 6858000"/>
              <a:gd name="connsiteX10" fmla="*/ 3164549 w 12192000"/>
              <a:gd name="connsiteY10" fmla="*/ 0 h 6858000"/>
              <a:gd name="connsiteX11" fmla="*/ 12192000 w 12192000"/>
              <a:gd name="connsiteY11" fmla="*/ 0 h 6858000"/>
              <a:gd name="connsiteX12" fmla="*/ 12192000 w 12192000"/>
              <a:gd name="connsiteY12" fmla="*/ 6858000 h 6858000"/>
              <a:gd name="connsiteX13" fmla="*/ 2880313 w 12192000"/>
              <a:gd name="connsiteY13" fmla="*/ 6858000 h 6858000"/>
              <a:gd name="connsiteX14" fmla="*/ 3026894 w 12192000"/>
              <a:gd name="connsiteY14" fmla="*/ 6822648 h 6858000"/>
              <a:gd name="connsiteX15" fmla="*/ 5570274 w 12192000"/>
              <a:gd name="connsiteY15" fmla="*/ 3390900 h 6858000"/>
              <a:gd name="connsiteX16" fmla="*/ 3187800 w 12192000"/>
              <a:gd name="connsiteY16" fmla="*/ 6900 h 6858000"/>
              <a:gd name="connsiteX17" fmla="*/ 0 w 12192000"/>
              <a:gd name="connsiteY17" fmla="*/ 0 h 6858000"/>
              <a:gd name="connsiteX18" fmla="*/ 1194416 w 12192000"/>
              <a:gd name="connsiteY18" fmla="*/ 0 h 6858000"/>
              <a:gd name="connsiteX19" fmla="*/ 1171164 w 12192000"/>
              <a:gd name="connsiteY19" fmla="*/ 6900 h 6858000"/>
              <a:gd name="connsiteX20" fmla="*/ 22623 w 12192000"/>
              <a:gd name="connsiteY20" fmla="*/ 656717 h 6858000"/>
              <a:gd name="connsiteX21" fmla="*/ 0 w 12192000"/>
              <a:gd name="connsiteY21" fmla="*/ 6782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6858000">
                <a:moveTo>
                  <a:pt x="0" y="6103597"/>
                </a:moveTo>
                <a:lnTo>
                  <a:pt x="22623" y="6125083"/>
                </a:lnTo>
                <a:cubicBezTo>
                  <a:pt x="399421" y="6450030"/>
                  <a:pt x="844531" y="6691568"/>
                  <a:pt x="1332070" y="6822648"/>
                </a:cubicBezTo>
                <a:lnTo>
                  <a:pt x="1478652" y="6858000"/>
                </a:lnTo>
                <a:lnTo>
                  <a:pt x="0" y="6858000"/>
                </a:lnTo>
                <a:close/>
                <a:moveTo>
                  <a:pt x="2179482" y="1064081"/>
                </a:moveTo>
                <a:cubicBezTo>
                  <a:pt x="3380321" y="1064081"/>
                  <a:pt x="4353793" y="2105833"/>
                  <a:pt x="4353793" y="3390900"/>
                </a:cubicBezTo>
                <a:cubicBezTo>
                  <a:pt x="4353793" y="4675967"/>
                  <a:pt x="3380321" y="5717719"/>
                  <a:pt x="2179482" y="5717719"/>
                </a:cubicBezTo>
                <a:cubicBezTo>
                  <a:pt x="978643" y="5717719"/>
                  <a:pt x="5171" y="4675967"/>
                  <a:pt x="5171" y="3390900"/>
                </a:cubicBezTo>
                <a:cubicBezTo>
                  <a:pt x="5171" y="2105833"/>
                  <a:pt x="978643" y="1064081"/>
                  <a:pt x="2179482" y="1064081"/>
                </a:cubicBezTo>
                <a:close/>
                <a:moveTo>
                  <a:pt x="3164549" y="0"/>
                </a:moveTo>
                <a:lnTo>
                  <a:pt x="12192000" y="0"/>
                </a:lnTo>
                <a:lnTo>
                  <a:pt x="12192000" y="6858000"/>
                </a:lnTo>
                <a:lnTo>
                  <a:pt x="2880313" y="6858000"/>
                </a:lnTo>
                <a:lnTo>
                  <a:pt x="3026894" y="6822648"/>
                </a:lnTo>
                <a:cubicBezTo>
                  <a:pt x="4489511" y="6429408"/>
                  <a:pt x="5570274" y="5042044"/>
                  <a:pt x="5570274" y="3390900"/>
                </a:cubicBezTo>
                <a:cubicBezTo>
                  <a:pt x="5570274" y="1800910"/>
                  <a:pt x="4568085" y="455522"/>
                  <a:pt x="3187800" y="6900"/>
                </a:cubicBezTo>
                <a:close/>
                <a:moveTo>
                  <a:pt x="0" y="0"/>
                </a:moveTo>
                <a:lnTo>
                  <a:pt x="1194416" y="0"/>
                </a:lnTo>
                <a:lnTo>
                  <a:pt x="1171164" y="6900"/>
                </a:lnTo>
                <a:cubicBezTo>
                  <a:pt x="746461" y="144937"/>
                  <a:pt x="357554" y="367876"/>
                  <a:pt x="22623" y="656717"/>
                </a:cubicBezTo>
                <a:lnTo>
                  <a:pt x="0" y="6782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4" name="Title 2">
            <a:extLst>
              <a:ext uri="{FF2B5EF4-FFF2-40B4-BE49-F238E27FC236}">
                <a16:creationId xmlns:a16="http://schemas.microsoft.com/office/drawing/2014/main" id="{7B83C355-FDEE-48FB-BD18-BA0D0F028134}"/>
              </a:ext>
            </a:extLst>
          </p:cNvPr>
          <p:cNvSpPr txBox="1">
            <a:spLocks/>
          </p:cNvSpPr>
          <p:nvPr/>
        </p:nvSpPr>
        <p:spPr>
          <a:xfrm>
            <a:off x="6148203" y="822550"/>
            <a:ext cx="5181601"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ea typeface="Roboto Black" panose="02000000000000000000" pitchFamily="2" charset="0"/>
              </a:rPr>
              <a:t>Opportunities</a:t>
            </a:r>
          </a:p>
        </p:txBody>
      </p:sp>
      <p:sp>
        <p:nvSpPr>
          <p:cNvPr id="5" name="Text Placeholder 7">
            <a:extLst>
              <a:ext uri="{FF2B5EF4-FFF2-40B4-BE49-F238E27FC236}">
                <a16:creationId xmlns:a16="http://schemas.microsoft.com/office/drawing/2014/main" id="{1E9CEB84-97B3-42F6-B3CA-5BB27414DDF7}"/>
              </a:ext>
            </a:extLst>
          </p:cNvPr>
          <p:cNvSpPr txBox="1">
            <a:spLocks/>
          </p:cNvSpPr>
          <p:nvPr/>
        </p:nvSpPr>
        <p:spPr>
          <a:xfrm>
            <a:off x="6148204" y="2801252"/>
            <a:ext cx="5181600" cy="21242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2000" dirty="0">
                <a:solidFill>
                  <a:schemeClr val="bg1"/>
                </a:solidFill>
                <a:latin typeface="Bookman Old Style" panose="02050604050505020204" pitchFamily="18" charset="0"/>
                <a:ea typeface="Roboto" panose="02000000000000000000" pitchFamily="2" charset="0"/>
              </a:rPr>
              <a:t>Acquisition of additional rounds of capital</a:t>
            </a:r>
          </a:p>
          <a:p>
            <a:r>
              <a:rPr lang="en-US" sz="2000" dirty="0">
                <a:solidFill>
                  <a:schemeClr val="bg1"/>
                </a:solidFill>
                <a:latin typeface="Bookman Old Style" panose="02050604050505020204" pitchFamily="18" charset="0"/>
                <a:ea typeface="Roboto" panose="02000000000000000000" pitchFamily="2" charset="0"/>
              </a:rPr>
              <a:t>Continued expansion for online delivery and developing the wholesale distribution relationships</a:t>
            </a:r>
          </a:p>
          <a:p>
            <a:r>
              <a:rPr lang="en-US" sz="2000" dirty="0">
                <a:solidFill>
                  <a:schemeClr val="bg1"/>
                </a:solidFill>
                <a:latin typeface="Bookman Old Style" panose="02050604050505020204" pitchFamily="18" charset="0"/>
                <a:ea typeface="Roboto" panose="02000000000000000000" pitchFamily="2" charset="0"/>
              </a:rPr>
              <a:t>Technology</a:t>
            </a:r>
          </a:p>
        </p:txBody>
      </p:sp>
    </p:spTree>
    <p:extLst>
      <p:ext uri="{BB962C8B-B14F-4D97-AF65-F5344CB8AC3E}">
        <p14:creationId xmlns:p14="http://schemas.microsoft.com/office/powerpoint/2010/main" val="1783244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769" y="0"/>
            <a:ext cx="4642338" cy="6858000"/>
          </a:xfrm>
          <a:prstGeom prst="rect">
            <a:avLst/>
          </a:prstGeom>
        </p:spPr>
      </p:pic>
      <p:sp>
        <p:nvSpPr>
          <p:cNvPr id="3" name="Freeform: Shape 29">
            <a:extLst>
              <a:ext uri="{FF2B5EF4-FFF2-40B4-BE49-F238E27FC236}">
                <a16:creationId xmlns:a16="http://schemas.microsoft.com/office/drawing/2014/main" id="{DE28575A-5CBE-4F17-B8CD-6F7CF522B74F}"/>
              </a:ext>
            </a:extLst>
          </p:cNvPr>
          <p:cNvSpPr/>
          <p:nvPr/>
        </p:nvSpPr>
        <p:spPr>
          <a:xfrm flipH="1">
            <a:off x="0" y="0"/>
            <a:ext cx="12254940" cy="6858000"/>
          </a:xfrm>
          <a:custGeom>
            <a:avLst/>
            <a:gdLst>
              <a:gd name="connsiteX0" fmla="*/ 0 w 12192000"/>
              <a:gd name="connsiteY0" fmla="*/ 1204719 h 6858000"/>
              <a:gd name="connsiteX1" fmla="*/ 769877 w 12192000"/>
              <a:gd name="connsiteY1" fmla="*/ 1204719 h 6858000"/>
              <a:gd name="connsiteX2" fmla="*/ 769877 w 12192000"/>
              <a:gd name="connsiteY2" fmla="*/ 6858000 h 6858000"/>
              <a:gd name="connsiteX3" fmla="*/ 0 w 12192000"/>
              <a:gd name="connsiteY3" fmla="*/ 6858000 h 6858000"/>
              <a:gd name="connsiteX4" fmla="*/ 4610046 w 12192000"/>
              <a:gd name="connsiteY4" fmla="*/ 0 h 6858000"/>
              <a:gd name="connsiteX5" fmla="*/ 12192000 w 12192000"/>
              <a:gd name="connsiteY5" fmla="*/ 0 h 6858000"/>
              <a:gd name="connsiteX6" fmla="*/ 12192000 w 12192000"/>
              <a:gd name="connsiteY6" fmla="*/ 6858000 h 6858000"/>
              <a:gd name="connsiteX7" fmla="*/ 2492843 w 12192000"/>
              <a:gd name="connsiteY7" fmla="*/ 6858000 h 6858000"/>
              <a:gd name="connsiteX8" fmla="*/ 2492843 w 12192000"/>
              <a:gd name="connsiteY8" fmla="*/ 1204719 h 6858000"/>
              <a:gd name="connsiteX9" fmla="*/ 4610046 w 12192000"/>
              <a:gd name="connsiteY9" fmla="*/ 12047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1204719"/>
                </a:moveTo>
                <a:lnTo>
                  <a:pt x="769877" y="1204719"/>
                </a:lnTo>
                <a:lnTo>
                  <a:pt x="769877" y="6858000"/>
                </a:lnTo>
                <a:lnTo>
                  <a:pt x="0" y="6858000"/>
                </a:lnTo>
                <a:close/>
                <a:moveTo>
                  <a:pt x="4610046" y="0"/>
                </a:moveTo>
                <a:lnTo>
                  <a:pt x="12192000" y="0"/>
                </a:lnTo>
                <a:lnTo>
                  <a:pt x="12192000" y="6858000"/>
                </a:lnTo>
                <a:lnTo>
                  <a:pt x="2492843" y="6858000"/>
                </a:lnTo>
                <a:lnTo>
                  <a:pt x="2492843" y="1204719"/>
                </a:lnTo>
                <a:lnTo>
                  <a:pt x="4610046" y="1204719"/>
                </a:lnTo>
                <a:close/>
              </a:path>
            </a:pathLst>
          </a:cu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 name="Title 2">
            <a:extLst>
              <a:ext uri="{FF2B5EF4-FFF2-40B4-BE49-F238E27FC236}">
                <a16:creationId xmlns:a16="http://schemas.microsoft.com/office/drawing/2014/main" id="{7B83C355-FDEE-48FB-BD18-BA0D0F028134}"/>
              </a:ext>
            </a:extLst>
          </p:cNvPr>
          <p:cNvSpPr txBox="1">
            <a:spLocks/>
          </p:cNvSpPr>
          <p:nvPr/>
        </p:nvSpPr>
        <p:spPr>
          <a:xfrm>
            <a:off x="945870" y="1646798"/>
            <a:ext cx="4766896"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ea typeface="Roboto Black" panose="02000000000000000000" pitchFamily="2" charset="0"/>
              </a:rPr>
              <a:t>Threats</a:t>
            </a:r>
          </a:p>
        </p:txBody>
      </p:sp>
      <p:sp>
        <p:nvSpPr>
          <p:cNvPr id="5" name="Text Placeholder 7">
            <a:extLst>
              <a:ext uri="{FF2B5EF4-FFF2-40B4-BE49-F238E27FC236}">
                <a16:creationId xmlns:a16="http://schemas.microsoft.com/office/drawing/2014/main" id="{1E9CEB84-97B3-42F6-B3CA-5BB27414DDF7}"/>
              </a:ext>
            </a:extLst>
          </p:cNvPr>
          <p:cNvSpPr txBox="1">
            <a:spLocks/>
          </p:cNvSpPr>
          <p:nvPr/>
        </p:nvSpPr>
        <p:spPr>
          <a:xfrm>
            <a:off x="945870" y="2968677"/>
            <a:ext cx="7918044" cy="291777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2000" dirty="0">
                <a:solidFill>
                  <a:schemeClr val="bg1"/>
                </a:solidFill>
                <a:latin typeface="Bookman Old Style" panose="02050604050505020204" pitchFamily="18" charset="0"/>
                <a:ea typeface="Roboto" panose="02000000000000000000" pitchFamily="2" charset="0"/>
              </a:rPr>
              <a:t>Products are already sold and simultaneously prices are reduced by other competitors</a:t>
            </a:r>
          </a:p>
          <a:p>
            <a:r>
              <a:rPr lang="en-CA" sz="2000" dirty="0">
                <a:solidFill>
                  <a:schemeClr val="bg1"/>
                </a:solidFill>
                <a:latin typeface="Bookman Old Style" panose="02050604050505020204" pitchFamily="18" charset="0"/>
                <a:ea typeface="Roboto" panose="02000000000000000000" pitchFamily="2" charset="0"/>
              </a:rPr>
              <a:t>Increment in the Operational Cost - </a:t>
            </a:r>
            <a:r>
              <a:rPr lang="en-CA" sz="2000" dirty="0">
                <a:solidFill>
                  <a:schemeClr val="bg1"/>
                </a:solidFill>
                <a:latin typeface="Bookman Old Style" panose="02050604050505020204" pitchFamily="18" charset="0"/>
              </a:rPr>
              <a:t>Establishing a quality restaurant is easier, but maintaining the same status over some time is much more difficult. It is because it is needed to carry many fixed and variable costs in balance sheet, especially that business isn’t making enough revenue.</a:t>
            </a:r>
            <a:r>
              <a:rPr lang="en-CA" sz="2000" dirty="0">
                <a:solidFill>
                  <a:schemeClr val="bg1"/>
                </a:solidFill>
                <a:latin typeface="Bookman Old Style" panose="02050604050505020204" pitchFamily="18" charset="0"/>
                <a:ea typeface="Roboto" panose="02000000000000000000" pitchFamily="2" charset="0"/>
              </a:rPr>
              <a:t> </a:t>
            </a:r>
            <a:endParaRPr lang="en-US" sz="2000" dirty="0">
              <a:solidFill>
                <a:schemeClr val="bg1"/>
              </a:solidFill>
              <a:latin typeface="Bookman Old Style" panose="02050604050505020204" pitchFamily="18" charset="0"/>
              <a:ea typeface="Roboto" panose="02000000000000000000" pitchFamily="2" charset="0"/>
            </a:endParaRPr>
          </a:p>
          <a:p>
            <a:endParaRPr lang="en-US" sz="2000" dirty="0">
              <a:solidFill>
                <a:schemeClr val="bg1"/>
              </a:solidFill>
              <a:latin typeface="Bookman Old Style" panose="02050604050505020204" pitchFamily="18" charset="0"/>
              <a:ea typeface="Roboto" panose="02000000000000000000" pitchFamily="2" charset="0"/>
            </a:endParaRPr>
          </a:p>
        </p:txBody>
      </p:sp>
    </p:spTree>
    <p:extLst>
      <p:ext uri="{BB962C8B-B14F-4D97-AF65-F5344CB8AC3E}">
        <p14:creationId xmlns:p14="http://schemas.microsoft.com/office/powerpoint/2010/main" val="331755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EF2BC80-6753-434B-91F2-C72E497F66B6}"/>
              </a:ext>
            </a:extLst>
          </p:cNvPr>
          <p:cNvSpPr txBox="1">
            <a:spLocks/>
          </p:cNvSpPr>
          <p:nvPr/>
        </p:nvSpPr>
        <p:spPr>
          <a:xfrm>
            <a:off x="205946" y="483007"/>
            <a:ext cx="3559370"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b="1" dirty="0">
                <a:solidFill>
                  <a:srgbClr val="FBA10E"/>
                </a:solidFill>
                <a:latin typeface="Bookman Old Style" panose="02050604050505020204" pitchFamily="18" charset="0"/>
                <a:ea typeface="Roboto Black" panose="02000000000000000000" pitchFamily="2" charset="0"/>
              </a:rPr>
              <a:t>Disclosure</a:t>
            </a:r>
            <a:r>
              <a:rPr lang="en-US" sz="4800" dirty="0">
                <a:solidFill>
                  <a:srgbClr val="FBA10E"/>
                </a:solidFill>
                <a:latin typeface="Roboto Black" panose="02000000000000000000" pitchFamily="2" charset="0"/>
                <a:ea typeface="Roboto Black" panose="02000000000000000000" pitchFamily="2" charset="0"/>
              </a:rPr>
              <a:t> </a:t>
            </a:r>
          </a:p>
        </p:txBody>
      </p:sp>
      <p:sp>
        <p:nvSpPr>
          <p:cNvPr id="3" name="TextBox 2">
            <a:extLst>
              <a:ext uri="{FF2B5EF4-FFF2-40B4-BE49-F238E27FC236}">
                <a16:creationId xmlns:a16="http://schemas.microsoft.com/office/drawing/2014/main" id="{6872FDCC-5CA2-482F-BFFE-9AF72C9076EC}"/>
              </a:ext>
            </a:extLst>
          </p:cNvPr>
          <p:cNvSpPr txBox="1"/>
          <p:nvPr/>
        </p:nvSpPr>
        <p:spPr>
          <a:xfrm>
            <a:off x="205946" y="1342766"/>
            <a:ext cx="7728824" cy="5170646"/>
          </a:xfrm>
          <a:prstGeom prst="rect">
            <a:avLst/>
          </a:prstGeom>
          <a:noFill/>
        </p:spPr>
        <p:txBody>
          <a:bodyPr wrap="square" rtlCol="0">
            <a:spAutoFit/>
          </a:bodyPr>
          <a:lstStyle/>
          <a:p>
            <a:pPr algn="just"/>
            <a:r>
              <a:rPr lang="en-CA" sz="1100" dirty="0">
                <a:solidFill>
                  <a:schemeClr val="bg2"/>
                </a:solidFill>
                <a:latin typeface="Bookman Old Style" panose="02050604050505020204" pitchFamily="18" charset="0"/>
              </a:rPr>
              <a:t>Some of the statements contained in this document, including information incorporated by reference, discussion of future expectations, or statements of other forward looking information. Those statements are subject to known and unknown risks, uncertainties and other factors, several of which are beyond the company’s control, which could cause the actual results to differ materially from those contemplated by the statements. The forward looking information is based on various factors and was derived using numerous assumptions. In light of the risks, assumptions, and uncertainties involved, there can be no assurance that the forward looking information contained in this document will in fact transpire or prove to be accurate.</a:t>
            </a:r>
          </a:p>
          <a:p>
            <a:pPr algn="just"/>
            <a:r>
              <a:rPr lang="en-CA" sz="1100" dirty="0">
                <a:solidFill>
                  <a:schemeClr val="bg2"/>
                </a:solidFill>
                <a:latin typeface="Bookman Old Style" panose="02050604050505020204" pitchFamily="18" charset="0"/>
              </a:rPr>
              <a:t> </a:t>
            </a:r>
          </a:p>
          <a:p>
            <a:pPr algn="just"/>
            <a:r>
              <a:rPr lang="en-CA" sz="1100" dirty="0">
                <a:solidFill>
                  <a:schemeClr val="bg2"/>
                </a:solidFill>
                <a:latin typeface="Bookman Old Style" panose="02050604050505020204" pitchFamily="18" charset="0"/>
              </a:rPr>
              <a:t>Important factors that may cause the actual results to differ from those expressed within may include, but are not limited to:</a:t>
            </a:r>
          </a:p>
          <a:p>
            <a:pPr marL="128588" indent="-128588" algn="just">
              <a:buFont typeface="Arial" panose="020B0604020202020204" pitchFamily="34" charset="0"/>
              <a:buChar char="•"/>
            </a:pPr>
            <a:r>
              <a:rPr lang="en-CA" sz="1100" dirty="0">
                <a:solidFill>
                  <a:schemeClr val="bg2"/>
                </a:solidFill>
                <a:latin typeface="Bookman Old Style" panose="02050604050505020204" pitchFamily="18" charset="0"/>
              </a:rPr>
              <a:t>The success or failure of the company’s efforts to successfully market its products and services as scheduled;</a:t>
            </a:r>
          </a:p>
          <a:p>
            <a:pPr marL="128588" indent="-128588" algn="just">
              <a:buFont typeface="Arial" panose="020B0604020202020204" pitchFamily="34" charset="0"/>
              <a:buChar char="•"/>
            </a:pPr>
            <a:r>
              <a:rPr lang="en-CA" sz="1100" dirty="0">
                <a:solidFill>
                  <a:schemeClr val="bg2"/>
                </a:solidFill>
                <a:latin typeface="Bookman Old Style" panose="02050604050505020204" pitchFamily="18" charset="0"/>
              </a:rPr>
              <a:t>The company’s ability to attract and retain quality employees;</a:t>
            </a:r>
          </a:p>
          <a:p>
            <a:pPr marL="128588" indent="-128588" algn="just">
              <a:buFont typeface="Arial" panose="020B0604020202020204" pitchFamily="34" charset="0"/>
              <a:buChar char="•"/>
            </a:pPr>
            <a:r>
              <a:rPr lang="en-CA" sz="1100" dirty="0">
                <a:solidFill>
                  <a:schemeClr val="bg2"/>
                </a:solidFill>
                <a:latin typeface="Bookman Old Style" panose="02050604050505020204" pitchFamily="18" charset="0"/>
              </a:rPr>
              <a:t>The effect of changing economic conditions;</a:t>
            </a:r>
          </a:p>
          <a:p>
            <a:pPr marL="128588" indent="-128588" algn="just">
              <a:buFont typeface="Arial" panose="020B0604020202020204" pitchFamily="34" charset="0"/>
              <a:buChar char="•"/>
            </a:pPr>
            <a:r>
              <a:rPr lang="en-CA" sz="1100" dirty="0">
                <a:solidFill>
                  <a:schemeClr val="bg2"/>
                </a:solidFill>
                <a:latin typeface="Bookman Old Style" panose="02050604050505020204" pitchFamily="18" charset="0"/>
              </a:rPr>
              <a:t>The ability of the company to obtain adequate debt or equity financing;</a:t>
            </a:r>
          </a:p>
          <a:p>
            <a:pPr algn="just"/>
            <a:r>
              <a:rPr lang="en-CA" sz="1100" dirty="0">
                <a:solidFill>
                  <a:schemeClr val="bg2"/>
                </a:solidFill>
                <a:latin typeface="Bookman Old Style" panose="02050604050505020204" pitchFamily="18" charset="0"/>
              </a:rPr>
              <a:t> </a:t>
            </a:r>
          </a:p>
          <a:p>
            <a:pPr algn="just"/>
            <a:r>
              <a:rPr lang="en-CA" sz="1100" dirty="0">
                <a:solidFill>
                  <a:schemeClr val="bg2"/>
                </a:solidFill>
                <a:latin typeface="Bookman Old Style" panose="02050604050505020204" pitchFamily="18" charset="0"/>
              </a:rPr>
              <a:t>There is no representation and undertaking of obligation to update the forward looking information to reflect actual results or changes in assumptions or other factors that could affect those statements.</a:t>
            </a:r>
            <a:endParaRPr lang="en-US" sz="1100" dirty="0">
              <a:solidFill>
                <a:schemeClr val="bg2"/>
              </a:solidFill>
              <a:latin typeface="Bookman Old Style" panose="02050604050505020204" pitchFamily="18" charset="0"/>
            </a:endParaRPr>
          </a:p>
          <a:p>
            <a:pPr algn="just"/>
            <a:r>
              <a:rPr lang="en-CA" sz="1100" dirty="0">
                <a:solidFill>
                  <a:schemeClr val="bg2"/>
                </a:solidFill>
                <a:latin typeface="Bookman Old Style" panose="02050604050505020204" pitchFamily="18" charset="0"/>
              </a:rPr>
              <a:t> </a:t>
            </a:r>
          </a:p>
          <a:p>
            <a:pPr algn="just"/>
            <a:r>
              <a:rPr lang="en-US" sz="1100" dirty="0">
                <a:solidFill>
                  <a:schemeClr val="bg2"/>
                </a:solidFill>
                <a:latin typeface="Bookman Old Style" panose="02050604050505020204" pitchFamily="18" charset="0"/>
              </a:rPr>
              <a:t>PKF Antares</a:t>
            </a:r>
          </a:p>
          <a:p>
            <a:pPr algn="just"/>
            <a:r>
              <a:rPr lang="en-US" sz="1100" dirty="0">
                <a:solidFill>
                  <a:schemeClr val="bg2"/>
                </a:solidFill>
                <a:latin typeface="Bookman Old Style" panose="02050604050505020204" pitchFamily="18" charset="0"/>
              </a:rPr>
              <a:t>#400, 906 12 Avenue SW Calgary, AB T2R 1K7</a:t>
            </a:r>
          </a:p>
          <a:p>
            <a:pPr algn="just"/>
            <a:r>
              <a:rPr lang="en-US" sz="1100" dirty="0">
                <a:solidFill>
                  <a:schemeClr val="bg2"/>
                </a:solidFill>
                <a:latin typeface="Bookman Old Style" panose="02050604050505020204" pitchFamily="18" charset="0"/>
              </a:rPr>
              <a:t>Tel: +1 (403) 375 9955 www.pkfantares.com</a:t>
            </a:r>
          </a:p>
          <a:p>
            <a:pPr algn="just"/>
            <a:r>
              <a:rPr lang="en-US" sz="1100" dirty="0">
                <a:solidFill>
                  <a:schemeClr val="bg2"/>
                </a:solidFill>
                <a:latin typeface="Bookman Old Style" panose="02050604050505020204" pitchFamily="18" charset="0"/>
              </a:rPr>
              <a:t> </a:t>
            </a:r>
          </a:p>
          <a:p>
            <a:pPr algn="just"/>
            <a:r>
              <a:rPr lang="en-US" sz="1100" dirty="0">
                <a:solidFill>
                  <a:schemeClr val="bg2"/>
                </a:solidFill>
                <a:latin typeface="Bookman Old Style" panose="02050604050505020204" pitchFamily="18" charset="0"/>
              </a:rPr>
              <a:t>PKF Antares is a, Chartered Professional Accountants, a public accounting firm. PKF Antares is a member firm of the PKF International Limited network of legally independent firms and does not accept any responsibility or liability for the actions or inactions on the part of any other individual member firm or firms.</a:t>
            </a:r>
          </a:p>
          <a:p>
            <a:pPr algn="just"/>
            <a:r>
              <a:rPr lang="en-US" sz="1100" dirty="0">
                <a:solidFill>
                  <a:schemeClr val="bg2"/>
                </a:solidFill>
                <a:latin typeface="Bookman Old Style" panose="02050604050505020204" pitchFamily="18" charset="0"/>
              </a:rPr>
              <a:t>PKF International Limited administers a network of legally independent firms which carry on separate business under the PKF Name.</a:t>
            </a:r>
          </a:p>
          <a:p>
            <a:pPr algn="just"/>
            <a:r>
              <a:rPr lang="en-US" sz="1100" dirty="0">
                <a:solidFill>
                  <a:schemeClr val="bg2"/>
                </a:solidFill>
                <a:latin typeface="Bookman Old Style" panose="02050604050505020204" pitchFamily="18" charset="0"/>
              </a:rPr>
              <a:t>PKF International Limited is not responsible for the acts or omissions of individual member firms of the network.</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4770" y="0"/>
            <a:ext cx="4567738" cy="6858000"/>
          </a:xfrm>
          <a:prstGeom prst="rect">
            <a:avLst/>
          </a:prstGeom>
        </p:spPr>
      </p:pic>
    </p:spTree>
    <p:extLst>
      <p:ext uri="{BB962C8B-B14F-4D97-AF65-F5344CB8AC3E}">
        <p14:creationId xmlns:p14="http://schemas.microsoft.com/office/powerpoint/2010/main" val="569070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5" name="Rectangle 4"/>
          <p:cNvSpPr/>
          <p:nvPr/>
        </p:nvSpPr>
        <p:spPr>
          <a:xfrm>
            <a:off x="0" y="-21102"/>
            <a:ext cx="12192000" cy="6858000"/>
          </a:xfrm>
          <a:prstGeom prst="rect">
            <a:avLst/>
          </a:prstGeom>
          <a:gradFill>
            <a:gsLst>
              <a:gs pos="100000">
                <a:schemeClr val="dk1">
                  <a:lumMod val="110000"/>
                  <a:satMod val="105000"/>
                  <a:tint val="67000"/>
                  <a:alpha val="25000"/>
                </a:schemeClr>
              </a:gs>
              <a:gs pos="100000">
                <a:schemeClr val="dk1">
                  <a:lumMod val="105000"/>
                  <a:satMod val="103000"/>
                  <a:tint val="73000"/>
                </a:schemeClr>
              </a:gs>
              <a:gs pos="100000">
                <a:schemeClr val="dk1">
                  <a:lumMod val="105000"/>
                  <a:satMod val="109000"/>
                  <a:tint val="81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993762543"/>
              </p:ext>
            </p:extLst>
          </p:nvPr>
        </p:nvGraphicFramePr>
        <p:xfrm>
          <a:off x="1228725" y="0"/>
          <a:ext cx="10001249" cy="6815797"/>
        </p:xfrm>
        <a:graphic>
          <a:graphicData uri="http://schemas.openxmlformats.org/drawingml/2006/table">
            <a:tbl>
              <a:tblPr firstRow="1" firstCol="1" lastRow="1" lastCol="1" bandRow="1" bandCol="1">
                <a:tableStyleId>{C083E6E3-FA7D-4D7B-A595-EF9225AFEA82}</a:tableStyleId>
              </a:tblPr>
              <a:tblGrid>
                <a:gridCol w="4741032">
                  <a:extLst>
                    <a:ext uri="{9D8B030D-6E8A-4147-A177-3AD203B41FA5}">
                      <a16:colId xmlns:a16="http://schemas.microsoft.com/office/drawing/2014/main" val="20000"/>
                    </a:ext>
                  </a:extLst>
                </a:gridCol>
                <a:gridCol w="1774422">
                  <a:extLst>
                    <a:ext uri="{9D8B030D-6E8A-4147-A177-3AD203B41FA5}">
                      <a16:colId xmlns:a16="http://schemas.microsoft.com/office/drawing/2014/main" val="20001"/>
                    </a:ext>
                  </a:extLst>
                </a:gridCol>
                <a:gridCol w="1774422">
                  <a:extLst>
                    <a:ext uri="{9D8B030D-6E8A-4147-A177-3AD203B41FA5}">
                      <a16:colId xmlns:a16="http://schemas.microsoft.com/office/drawing/2014/main" val="20002"/>
                    </a:ext>
                  </a:extLst>
                </a:gridCol>
                <a:gridCol w="1711373">
                  <a:extLst>
                    <a:ext uri="{9D8B030D-6E8A-4147-A177-3AD203B41FA5}">
                      <a16:colId xmlns:a16="http://schemas.microsoft.com/office/drawing/2014/main" val="20003"/>
                    </a:ext>
                  </a:extLst>
                </a:gridCol>
              </a:tblGrid>
              <a:tr h="361205">
                <a:tc>
                  <a:txBody>
                    <a:bodyPr/>
                    <a:lstStyle/>
                    <a:p>
                      <a:pPr marL="0" algn="r" defTabSz="914400" rtl="0" eaLnBrk="1" fontAlgn="b" latinLnBrk="0" hangingPunct="1"/>
                      <a:r>
                        <a:rPr lang="en-US" sz="1600" u="none" strike="noStrike" kern="1200" dirty="0">
                          <a:solidFill>
                            <a:schemeClr val="bg1"/>
                          </a:solidFill>
                          <a:effectLst/>
                        </a:rPr>
                        <a:t>Income Statement</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sz="1600" u="none" strike="noStrike" kern="1200" dirty="0">
                          <a:solidFill>
                            <a:schemeClr val="bg1"/>
                          </a:solidFill>
                          <a:effectLst/>
                        </a:rPr>
                        <a:t>Year 1</a:t>
                      </a:r>
                      <a:r>
                        <a:rPr lang="en-US" sz="1600" u="none" strike="noStrike" kern="1200" baseline="0" dirty="0">
                          <a:solidFill>
                            <a:schemeClr val="bg1"/>
                          </a:solidFill>
                          <a:effectLst/>
                        </a:rPr>
                        <a:t> </a:t>
                      </a:r>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sz="1600" u="none" strike="noStrike" kern="1200" dirty="0">
                          <a:solidFill>
                            <a:schemeClr val="bg1"/>
                          </a:solidFill>
                          <a:effectLst/>
                        </a:rPr>
                        <a:t>Year 2</a:t>
                      </a:r>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sz="1600" u="none" strike="noStrike" kern="1200" dirty="0">
                          <a:solidFill>
                            <a:schemeClr val="bg1"/>
                          </a:solidFill>
                          <a:effectLst/>
                        </a:rPr>
                        <a:t>Year 3</a:t>
                      </a:r>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0"/>
                  </a:ext>
                </a:extLst>
              </a:tr>
              <a:tr h="403412">
                <a:tc>
                  <a:txBody>
                    <a:bodyPr/>
                    <a:lstStyle/>
                    <a:p>
                      <a:pPr marL="0" algn="r" defTabSz="914400" rtl="0" eaLnBrk="1" fontAlgn="b" latinLnBrk="0" hangingPunct="1"/>
                      <a:r>
                        <a:rPr lang="en-US" sz="1600" u="none" strike="noStrike" kern="1200" dirty="0">
                          <a:solidFill>
                            <a:schemeClr val="bg1"/>
                          </a:solidFill>
                          <a:effectLst/>
                        </a:rPr>
                        <a:t>Gross Sales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1"/>
                  </a:ext>
                </a:extLst>
              </a:tr>
              <a:tr h="403412">
                <a:tc>
                  <a:txBody>
                    <a:bodyPr/>
                    <a:lstStyle/>
                    <a:p>
                      <a:pPr marL="0" algn="r" defTabSz="914400" rtl="0" eaLnBrk="1" fontAlgn="b" latinLnBrk="0" hangingPunct="1"/>
                      <a:r>
                        <a:rPr lang="en-US" sz="1600" u="none" strike="noStrike" kern="1200" dirty="0">
                          <a:solidFill>
                            <a:schemeClr val="bg1"/>
                          </a:solidFill>
                          <a:effectLst/>
                        </a:rPr>
                        <a:t>Gross Profit</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2"/>
                  </a:ext>
                </a:extLst>
              </a:tr>
              <a:tr h="403412">
                <a:tc>
                  <a:txBody>
                    <a:bodyPr/>
                    <a:lstStyle/>
                    <a:p>
                      <a:pPr marL="0" algn="r" defTabSz="914400" rtl="0" eaLnBrk="1" fontAlgn="b" latinLnBrk="0" hangingPunct="1"/>
                      <a:r>
                        <a:rPr lang="en-US" sz="1600" u="none" strike="noStrike" kern="1200" dirty="0">
                          <a:solidFill>
                            <a:schemeClr val="bg1"/>
                          </a:solidFill>
                          <a:effectLst/>
                        </a:rPr>
                        <a:t>Operating Income</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3"/>
                  </a:ext>
                </a:extLst>
              </a:tr>
              <a:tr h="403412">
                <a:tc>
                  <a:txBody>
                    <a:bodyPr/>
                    <a:lstStyle/>
                    <a:p>
                      <a:pPr marL="0" algn="r" defTabSz="914400" rtl="0" eaLnBrk="1" fontAlgn="b" latinLnBrk="0" hangingPunct="1"/>
                      <a:r>
                        <a:rPr lang="en-US" sz="1600" u="none" strike="noStrike" kern="1200" dirty="0">
                          <a:solidFill>
                            <a:schemeClr val="bg1"/>
                          </a:solidFill>
                          <a:effectLst/>
                        </a:rPr>
                        <a:t>Net Profit After Tax</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4"/>
                  </a:ext>
                </a:extLst>
              </a:tr>
              <a:tr h="403412">
                <a:tc>
                  <a:txBody>
                    <a:bodyPr/>
                    <a:lstStyle/>
                    <a:p>
                      <a:pPr marL="0" algn="r" defTabSz="914400" rtl="0" eaLnBrk="1" fontAlgn="b" latinLnBrk="0" hangingPunct="1"/>
                      <a:r>
                        <a:rPr lang="en-US" sz="1600" u="none" strike="noStrike" kern="1200" dirty="0">
                          <a:solidFill>
                            <a:schemeClr val="bg1"/>
                          </a:solidFill>
                          <a:effectLst/>
                        </a:rPr>
                        <a:t>Balance Sheet</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5"/>
                  </a:ext>
                </a:extLst>
              </a:tr>
              <a:tr h="403412">
                <a:tc>
                  <a:txBody>
                    <a:bodyPr/>
                    <a:lstStyle/>
                    <a:p>
                      <a:pPr marL="0" algn="r" defTabSz="914400" rtl="0" eaLnBrk="1" fontAlgn="b" latinLnBrk="0" hangingPunct="1"/>
                      <a:r>
                        <a:rPr lang="en-US" sz="1600" u="none" strike="noStrike" kern="1200" dirty="0">
                          <a:solidFill>
                            <a:schemeClr val="bg1"/>
                          </a:solidFill>
                          <a:effectLst/>
                        </a:rPr>
                        <a:t>Cash</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6"/>
                  </a:ext>
                </a:extLst>
              </a:tr>
              <a:tr h="403412">
                <a:tc>
                  <a:txBody>
                    <a:bodyPr/>
                    <a:lstStyle/>
                    <a:p>
                      <a:pPr marL="0" algn="r" defTabSz="914400" rtl="0" eaLnBrk="1" fontAlgn="b" latinLnBrk="0" hangingPunct="1"/>
                      <a:r>
                        <a:rPr lang="en-US" sz="1600" u="none" strike="noStrike" kern="1200" dirty="0">
                          <a:solidFill>
                            <a:schemeClr val="bg1"/>
                          </a:solidFill>
                          <a:effectLst/>
                        </a:rPr>
                        <a:t>Accounts Receivable</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7"/>
                  </a:ext>
                </a:extLst>
              </a:tr>
              <a:tr h="403412">
                <a:tc>
                  <a:txBody>
                    <a:bodyPr/>
                    <a:lstStyle/>
                    <a:p>
                      <a:pPr marL="0" algn="r" defTabSz="914400" rtl="0" eaLnBrk="1" fontAlgn="b" latinLnBrk="0" hangingPunct="1"/>
                      <a:r>
                        <a:rPr lang="en-US" sz="1600" u="none" strike="noStrike" kern="1200" dirty="0">
                          <a:solidFill>
                            <a:schemeClr val="bg1"/>
                          </a:solidFill>
                          <a:effectLst/>
                        </a:rPr>
                        <a:t>Inventory</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8"/>
                  </a:ext>
                </a:extLst>
              </a:tr>
              <a:tr h="403412">
                <a:tc>
                  <a:txBody>
                    <a:bodyPr/>
                    <a:lstStyle/>
                    <a:p>
                      <a:pPr marL="0" algn="r" defTabSz="914400" rtl="0" eaLnBrk="1" fontAlgn="b" latinLnBrk="0" hangingPunct="1"/>
                      <a:r>
                        <a:rPr lang="en-US" sz="1600" u="none" strike="noStrike" kern="1200" dirty="0">
                          <a:solidFill>
                            <a:schemeClr val="bg1"/>
                          </a:solidFill>
                          <a:effectLst/>
                        </a:rPr>
                        <a:t>Total Current Assets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09"/>
                  </a:ext>
                </a:extLst>
              </a:tr>
              <a:tr h="403412">
                <a:tc>
                  <a:txBody>
                    <a:bodyPr/>
                    <a:lstStyle/>
                    <a:p>
                      <a:pPr marL="0" algn="r" defTabSz="914400" rtl="0" eaLnBrk="1" fontAlgn="b" latinLnBrk="0" hangingPunct="1"/>
                      <a:r>
                        <a:rPr lang="en-US" sz="1600" u="none" strike="noStrike" kern="1200" dirty="0">
                          <a:solidFill>
                            <a:schemeClr val="bg1"/>
                          </a:solidFill>
                          <a:effectLst/>
                        </a:rPr>
                        <a:t>Total Fixed Assets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0"/>
                  </a:ext>
                </a:extLst>
              </a:tr>
              <a:tr h="403412">
                <a:tc>
                  <a:txBody>
                    <a:bodyPr/>
                    <a:lstStyle/>
                    <a:p>
                      <a:pPr marL="0" algn="r" defTabSz="914400" rtl="0" eaLnBrk="1" fontAlgn="b" latinLnBrk="0" hangingPunct="1"/>
                      <a:r>
                        <a:rPr lang="en-US" sz="1600" u="none" strike="noStrike" kern="1200" dirty="0">
                          <a:solidFill>
                            <a:schemeClr val="bg1"/>
                          </a:solidFill>
                          <a:effectLst/>
                        </a:rPr>
                        <a:t>Other Non-Current Assets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1"/>
                  </a:ext>
                </a:extLst>
              </a:tr>
              <a:tr h="403412">
                <a:tc>
                  <a:txBody>
                    <a:bodyPr/>
                    <a:lstStyle/>
                    <a:p>
                      <a:pPr marL="0" algn="r" defTabSz="914400" rtl="0" eaLnBrk="1" fontAlgn="b" latinLnBrk="0" hangingPunct="1"/>
                      <a:r>
                        <a:rPr lang="en-US" sz="1600" u="none" strike="noStrike" kern="1200" dirty="0">
                          <a:solidFill>
                            <a:schemeClr val="bg1"/>
                          </a:solidFill>
                          <a:effectLst/>
                        </a:rPr>
                        <a:t>Total Assets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2"/>
                  </a:ext>
                </a:extLst>
              </a:tr>
              <a:tr h="403412">
                <a:tc>
                  <a:txBody>
                    <a:bodyPr/>
                    <a:lstStyle/>
                    <a:p>
                      <a:pPr marL="0" algn="r" defTabSz="914400" rtl="0" eaLnBrk="1" fontAlgn="b" latinLnBrk="0" hangingPunct="1"/>
                      <a:r>
                        <a:rPr lang="en-US" sz="1600" u="none" strike="noStrike" kern="1200" dirty="0">
                          <a:solidFill>
                            <a:schemeClr val="bg1"/>
                          </a:solidFill>
                          <a:effectLst/>
                        </a:rPr>
                        <a:t>Accounts Payable</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3"/>
                  </a:ext>
                </a:extLst>
              </a:tr>
              <a:tr h="403412">
                <a:tc>
                  <a:txBody>
                    <a:bodyPr/>
                    <a:lstStyle/>
                    <a:p>
                      <a:pPr marL="0" algn="r" defTabSz="914400" rtl="0" eaLnBrk="1" fontAlgn="b" latinLnBrk="0" hangingPunct="1"/>
                      <a:r>
                        <a:rPr lang="en-US" sz="1600" u="none" strike="noStrike" kern="1200" dirty="0">
                          <a:solidFill>
                            <a:schemeClr val="bg1"/>
                          </a:solidFill>
                          <a:effectLst/>
                        </a:rPr>
                        <a:t>Total Current Liabilities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4"/>
                  </a:ext>
                </a:extLst>
              </a:tr>
              <a:tr h="403412">
                <a:tc>
                  <a:txBody>
                    <a:bodyPr/>
                    <a:lstStyle/>
                    <a:p>
                      <a:pPr marL="0" algn="r" defTabSz="914400" rtl="0" eaLnBrk="1" fontAlgn="b" latinLnBrk="0" hangingPunct="1"/>
                      <a:r>
                        <a:rPr lang="en-US" sz="1600" u="none" strike="noStrike" kern="1200" dirty="0">
                          <a:solidFill>
                            <a:schemeClr val="bg1"/>
                          </a:solidFill>
                          <a:effectLst/>
                        </a:rPr>
                        <a:t>Total Long Term Liabilities</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5"/>
                  </a:ext>
                </a:extLst>
              </a:tr>
              <a:tr h="403412">
                <a:tc>
                  <a:txBody>
                    <a:bodyPr/>
                    <a:lstStyle/>
                    <a:p>
                      <a:pPr marL="0" algn="r" defTabSz="914400" rtl="0" eaLnBrk="1" fontAlgn="b" latinLnBrk="0" hangingPunct="1"/>
                      <a:r>
                        <a:rPr lang="en-US" sz="1600" u="none" strike="noStrike" kern="1200" dirty="0">
                          <a:solidFill>
                            <a:schemeClr val="bg1"/>
                          </a:solidFill>
                          <a:effectLst/>
                        </a:rPr>
                        <a:t>Net Worth</a:t>
                      </a:r>
                      <a:endParaRPr lang="en-US" sz="1600" b="1"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tc>
                  <a:txBody>
                    <a:bodyPr/>
                    <a:lstStyle/>
                    <a:p>
                      <a:pPr marL="0" algn="ctr" defTabSz="914400" rtl="0" eaLnBrk="1" fontAlgn="b" latinLnBrk="0" hangingPunct="1"/>
                      <a:endParaRPr lang="en-US" sz="1600"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98394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6DDD6E9-84E9-43FA-8C5B-CCB93A3864BC}"/>
              </a:ext>
            </a:extLst>
          </p:cNvPr>
          <p:cNvSpPr txBox="1">
            <a:spLocks/>
          </p:cNvSpPr>
          <p:nvPr/>
        </p:nvSpPr>
        <p:spPr>
          <a:xfrm>
            <a:off x="6884377" y="710119"/>
            <a:ext cx="4762500" cy="142192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b="1" dirty="0">
                <a:solidFill>
                  <a:srgbClr val="FBA10E"/>
                </a:solidFill>
                <a:latin typeface="Bookman Old Style" panose="02050604050505020204" pitchFamily="18" charset="0"/>
                <a:ea typeface="Roboto Black" panose="02000000000000000000" pitchFamily="2" charset="0"/>
              </a:rPr>
              <a:t>Sales </a:t>
            </a:r>
          </a:p>
          <a:p>
            <a:pPr algn="r"/>
            <a:r>
              <a:rPr lang="en-US" sz="4800" b="1" dirty="0">
                <a:solidFill>
                  <a:srgbClr val="FBA10E"/>
                </a:solidFill>
                <a:latin typeface="Bookman Old Style" panose="02050604050505020204" pitchFamily="18" charset="0"/>
                <a:ea typeface="Roboto Black" panose="02000000000000000000" pitchFamily="2" charset="0"/>
              </a:rPr>
              <a:t>Forecast</a:t>
            </a:r>
          </a:p>
        </p:txBody>
      </p:sp>
      <p:sp>
        <p:nvSpPr>
          <p:cNvPr id="7" name="Text Placeholder 7">
            <a:extLst>
              <a:ext uri="{FF2B5EF4-FFF2-40B4-BE49-F238E27FC236}">
                <a16:creationId xmlns:a16="http://schemas.microsoft.com/office/drawing/2014/main" id="{0667F61D-170C-40D3-B667-E773E5B424A0}"/>
              </a:ext>
            </a:extLst>
          </p:cNvPr>
          <p:cNvSpPr txBox="1">
            <a:spLocks/>
          </p:cNvSpPr>
          <p:nvPr/>
        </p:nvSpPr>
        <p:spPr>
          <a:xfrm>
            <a:off x="8181348" y="3220833"/>
            <a:ext cx="3802179" cy="194110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1100" dirty="0">
                <a:solidFill>
                  <a:schemeClr val="bg1"/>
                </a:solidFill>
                <a:latin typeface="Bookman Old Style" panose="02050604050505020204" pitchFamily="18" charset="0"/>
                <a:ea typeface="Roboto" panose="02000000000000000000" pitchFamily="2" charset="0"/>
              </a:rPr>
              <a:t>We are expecting a conservative 5% increase in sales revenues annually over the next 3 years.  The growth is adjusted for inflation.  With the addition of catering revenues, sales will increase by 12.93% in Year 2 and 6.02% in Year 3.</a:t>
            </a:r>
          </a:p>
          <a:p>
            <a:pPr marL="0" indent="0" algn="r">
              <a:buNone/>
            </a:pPr>
            <a:endParaRPr lang="en-US" sz="1100" dirty="0">
              <a:solidFill>
                <a:schemeClr val="bg1"/>
              </a:solidFill>
              <a:latin typeface="Book Antiqua" panose="02040602050305030304" pitchFamily="18" charset="0"/>
              <a:ea typeface="Roboto" panose="02000000000000000000" pitchFamily="2" charset="0"/>
            </a:endParaRPr>
          </a:p>
        </p:txBody>
      </p:sp>
      <p:sp>
        <p:nvSpPr>
          <p:cNvPr id="3" name="Picture Placeholder 2">
            <a:extLst>
              <a:ext uri="{FF2B5EF4-FFF2-40B4-BE49-F238E27FC236}">
                <a16:creationId xmlns:a16="http://schemas.microsoft.com/office/drawing/2014/main" id="{8CB9D6F4-A614-48F1-98FC-BCD68BA9D835}"/>
              </a:ext>
            </a:extLst>
          </p:cNvPr>
          <p:cNvSpPr>
            <a:spLocks noGrp="1"/>
          </p:cNvSpPr>
          <p:nvPr>
            <p:ph type="pic" sz="quarter" idx="13"/>
          </p:nvPr>
        </p:nvSpPr>
        <p:spPr/>
      </p:sp>
      <p:graphicFrame>
        <p:nvGraphicFramePr>
          <p:cNvPr id="2" name="Table 1"/>
          <p:cNvGraphicFramePr>
            <a:graphicFrameLocks noGrp="1"/>
          </p:cNvGraphicFramePr>
          <p:nvPr>
            <p:extLst>
              <p:ext uri="{D42A27DB-BD31-4B8C-83A1-F6EECF244321}">
                <p14:modId xmlns:p14="http://schemas.microsoft.com/office/powerpoint/2010/main" val="393348999"/>
              </p:ext>
            </p:extLst>
          </p:nvPr>
        </p:nvGraphicFramePr>
        <p:xfrm>
          <a:off x="545123" y="720968"/>
          <a:ext cx="7079566" cy="5510012"/>
        </p:xfrm>
        <a:graphic>
          <a:graphicData uri="http://schemas.openxmlformats.org/drawingml/2006/table">
            <a:tbl>
              <a:tblPr firstRow="1" firstCol="1">
                <a:tableStyleId>{00A15C55-8517-42AA-B614-E9B94910E393}</a:tableStyleId>
              </a:tblPr>
              <a:tblGrid>
                <a:gridCol w="2085535">
                  <a:extLst>
                    <a:ext uri="{9D8B030D-6E8A-4147-A177-3AD203B41FA5}">
                      <a16:colId xmlns:a16="http://schemas.microsoft.com/office/drawing/2014/main" val="20000"/>
                    </a:ext>
                  </a:extLst>
                </a:gridCol>
                <a:gridCol w="1388165">
                  <a:extLst>
                    <a:ext uri="{9D8B030D-6E8A-4147-A177-3AD203B41FA5}">
                      <a16:colId xmlns:a16="http://schemas.microsoft.com/office/drawing/2014/main" val="20001"/>
                    </a:ext>
                  </a:extLst>
                </a:gridCol>
                <a:gridCol w="1228426">
                  <a:extLst>
                    <a:ext uri="{9D8B030D-6E8A-4147-A177-3AD203B41FA5}">
                      <a16:colId xmlns:a16="http://schemas.microsoft.com/office/drawing/2014/main" val="20002"/>
                    </a:ext>
                  </a:extLst>
                </a:gridCol>
                <a:gridCol w="1153551">
                  <a:extLst>
                    <a:ext uri="{9D8B030D-6E8A-4147-A177-3AD203B41FA5}">
                      <a16:colId xmlns:a16="http://schemas.microsoft.com/office/drawing/2014/main" val="20003"/>
                    </a:ext>
                  </a:extLst>
                </a:gridCol>
                <a:gridCol w="1223889">
                  <a:extLst>
                    <a:ext uri="{9D8B030D-6E8A-4147-A177-3AD203B41FA5}">
                      <a16:colId xmlns:a16="http://schemas.microsoft.com/office/drawing/2014/main" val="20004"/>
                    </a:ext>
                  </a:extLst>
                </a:gridCol>
              </a:tblGrid>
              <a:tr h="544716">
                <a:tc>
                  <a:txBody>
                    <a:bodyPr/>
                    <a:lstStyle/>
                    <a:p>
                      <a:pPr algn="l" fontAlgn="b"/>
                      <a:r>
                        <a:rPr lang="en-US" sz="1600" b="0" u="none" strike="noStrike" dirty="0">
                          <a:effectLst/>
                          <a:latin typeface="Bookman Old Style" panose="02050604050505020204" pitchFamily="18" charset="0"/>
                        </a:rPr>
                        <a:t>Annual Sales Forecast</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algn="ctr" fontAlgn="b"/>
                      <a:r>
                        <a:rPr lang="en-US" sz="1600" b="0" u="none" strike="noStrike" dirty="0">
                          <a:effectLst/>
                          <a:latin typeface="Bookman Old Style" panose="02050604050505020204" pitchFamily="18" charset="0"/>
                        </a:rPr>
                        <a:t>2020</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algn="ctr" fontAlgn="b"/>
                      <a:r>
                        <a:rPr lang="en-US" sz="1600" b="0" u="none" strike="noStrike" dirty="0">
                          <a:effectLst/>
                          <a:latin typeface="Bookman Old Style" panose="02050604050505020204" pitchFamily="18" charset="0"/>
                        </a:rPr>
                        <a:t>2021</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algn="ctr" fontAlgn="b"/>
                      <a:r>
                        <a:rPr lang="en-US" sz="1600" b="0" u="none" strike="noStrike" dirty="0">
                          <a:effectLst/>
                          <a:latin typeface="Bookman Old Style" panose="02050604050505020204" pitchFamily="18" charset="0"/>
                        </a:rPr>
                        <a:t>2022</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marL="0" algn="ctr" defTabSz="914400" rtl="0" eaLnBrk="1" fontAlgn="b" latinLnBrk="0" hangingPunct="1"/>
                      <a:r>
                        <a:rPr lang="en-US" sz="1600" b="0" u="none" strike="noStrike" kern="1200" dirty="0">
                          <a:effectLst/>
                          <a:latin typeface="Bookman Old Style" panose="02050604050505020204" pitchFamily="18" charset="0"/>
                        </a:rPr>
                        <a:t>2023</a:t>
                      </a:r>
                      <a:endParaRPr lang="en-US" sz="1600" b="0" i="0" u="none" strike="noStrike" kern="1200" dirty="0">
                        <a:solidFill>
                          <a:schemeClr val="dk1"/>
                        </a:solidFill>
                        <a:effectLst/>
                        <a:latin typeface="Bookman Old Style" panose="02050604050505020204" pitchFamily="18" charset="0"/>
                        <a:ea typeface="+mn-ea"/>
                        <a:cs typeface="+mn-cs"/>
                      </a:endParaRPr>
                    </a:p>
                  </a:txBody>
                  <a:tcPr marL="9525" marR="9525" marT="9525" marB="0" anchor="b"/>
                </a:tc>
                <a:extLst>
                  <a:ext uri="{0D108BD9-81ED-4DB2-BD59-A6C34878D82A}">
                    <a16:rowId xmlns:a16="http://schemas.microsoft.com/office/drawing/2014/main" val="10000"/>
                  </a:ext>
                </a:extLst>
              </a:tr>
              <a:tr h="544716">
                <a:tc>
                  <a:txBody>
                    <a:bodyPr/>
                    <a:lstStyle/>
                    <a:p>
                      <a:pPr algn="l" fontAlgn="b"/>
                      <a:r>
                        <a:rPr lang="en-US" sz="1600" b="0" u="none" strike="noStrike" dirty="0">
                          <a:effectLst/>
                          <a:latin typeface="Bookman Old Style" panose="02050604050505020204" pitchFamily="18" charset="0"/>
                        </a:rPr>
                        <a:t>Sales</a:t>
                      </a:r>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1"/>
                  </a:ext>
                </a:extLst>
              </a:tr>
              <a:tr h="607568">
                <a:tc>
                  <a:txBody>
                    <a:bodyPr/>
                    <a:lstStyle/>
                    <a:p>
                      <a:pPr algn="l" fontAlgn="b"/>
                      <a:r>
                        <a:rPr lang="en-US" sz="1600" b="0" u="none" strike="noStrike" dirty="0">
                          <a:effectLst/>
                          <a:latin typeface="Bookman Old Style" panose="02050604050505020204" pitchFamily="18" charset="0"/>
                        </a:rPr>
                        <a:t>Food and Beverage Revenues</a:t>
                      </a:r>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2"/>
                  </a:ext>
                </a:extLst>
              </a:tr>
              <a:tr h="544716">
                <a:tc>
                  <a:txBody>
                    <a:bodyPr/>
                    <a:lstStyle/>
                    <a:p>
                      <a:pPr algn="l" fontAlgn="b"/>
                      <a:r>
                        <a:rPr lang="en-US" sz="1600" b="0" u="none" strike="noStrike" dirty="0">
                          <a:effectLst/>
                          <a:latin typeface="Bookman Old Style" panose="02050604050505020204" pitchFamily="18" charset="0"/>
                        </a:rPr>
                        <a:t>Additional Revenues</a:t>
                      </a:r>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3"/>
                  </a:ext>
                </a:extLst>
              </a:tr>
              <a:tr h="544716">
                <a:tc>
                  <a:txBody>
                    <a:bodyPr/>
                    <a:lstStyle/>
                    <a:p>
                      <a:pPr algn="l" fontAlgn="b"/>
                      <a:r>
                        <a:rPr lang="en-US" sz="1600" b="0" u="none" strike="noStrike" dirty="0">
                          <a:effectLst/>
                          <a:latin typeface="Bookman Old Style" panose="02050604050505020204" pitchFamily="18" charset="0"/>
                        </a:rPr>
                        <a:t>Total Sales</a:t>
                      </a:r>
                      <a:endParaRPr lang="en-US" sz="1600" b="0" i="0" u="none" strike="noStrike" dirty="0">
                        <a:solidFill>
                          <a:schemeClr val="bg1">
                            <a:lumMod val="95000"/>
                          </a:schemeClr>
                        </a:solidFill>
                        <a:effectLst/>
                        <a:latin typeface="Bookman Old Style" panose="02050604050505020204" pitchFamily="18" charset="0"/>
                      </a:endParaRPr>
                    </a:p>
                  </a:txBody>
                  <a:tcPr marL="85725"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4"/>
                  </a:ext>
                </a:extLst>
              </a:tr>
              <a:tr h="544716">
                <a:tc>
                  <a:txBody>
                    <a:bodyPr/>
                    <a:lstStyle/>
                    <a:p>
                      <a:pPr algn="l" fontAlgn="b"/>
                      <a:r>
                        <a:rPr lang="en-US" sz="1600" b="0" u="none" strike="noStrike" dirty="0">
                          <a:effectLst/>
                          <a:latin typeface="Bookman Old Style" panose="02050604050505020204" pitchFamily="18" charset="0"/>
                        </a:rPr>
                        <a:t>Controllable Costs</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5"/>
                  </a:ext>
                </a:extLst>
              </a:tr>
              <a:tr h="544716">
                <a:tc>
                  <a:txBody>
                    <a:bodyPr/>
                    <a:lstStyle/>
                    <a:p>
                      <a:pPr algn="l" fontAlgn="b"/>
                      <a:r>
                        <a:rPr lang="en-US" sz="1600" b="0" u="none" strike="noStrike" dirty="0">
                          <a:effectLst/>
                          <a:latin typeface="Bookman Old Style" panose="02050604050505020204" pitchFamily="18" charset="0"/>
                        </a:rPr>
                        <a:t>COGS</a:t>
                      </a:r>
                      <a:endParaRPr lang="en-US" sz="1600" b="0" i="0" u="none" strike="noStrike" dirty="0">
                        <a:solidFill>
                          <a:schemeClr val="bg1">
                            <a:lumMod val="95000"/>
                          </a:schemeClr>
                        </a:solidFill>
                        <a:effectLst/>
                        <a:latin typeface="Bookman Old Style" panose="02050604050505020204" pitchFamily="18" charset="0"/>
                      </a:endParaRPr>
                    </a:p>
                  </a:txBody>
                  <a:tcPr marL="171450"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6"/>
                  </a:ext>
                </a:extLst>
              </a:tr>
              <a:tr h="544716">
                <a:tc>
                  <a:txBody>
                    <a:bodyPr/>
                    <a:lstStyle/>
                    <a:p>
                      <a:pPr algn="l" fontAlgn="b"/>
                      <a:r>
                        <a:rPr lang="en-US" sz="1600" b="0" u="none" strike="noStrike" dirty="0">
                          <a:effectLst/>
                          <a:latin typeface="Bookman Old Style" panose="02050604050505020204" pitchFamily="18" charset="0"/>
                        </a:rPr>
                        <a:t>Payroll</a:t>
                      </a:r>
                      <a:endParaRPr lang="en-US" sz="1600" b="0" i="0" u="none" strike="noStrike" dirty="0">
                        <a:solidFill>
                          <a:schemeClr val="bg1">
                            <a:lumMod val="95000"/>
                          </a:schemeClr>
                        </a:solidFill>
                        <a:effectLst/>
                        <a:latin typeface="Bookman Old Style" panose="02050604050505020204" pitchFamily="18" charset="0"/>
                      </a:endParaRPr>
                    </a:p>
                  </a:txBody>
                  <a:tcPr marL="85725"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7"/>
                  </a:ext>
                </a:extLst>
              </a:tr>
              <a:tr h="544716">
                <a:tc>
                  <a:txBody>
                    <a:bodyPr/>
                    <a:lstStyle/>
                    <a:p>
                      <a:pPr algn="l" fontAlgn="b"/>
                      <a:r>
                        <a:rPr lang="en-US" sz="1600" b="0" u="none" strike="noStrike" dirty="0">
                          <a:effectLst/>
                          <a:latin typeface="Bookman Old Style" panose="02050604050505020204" pitchFamily="18" charset="0"/>
                        </a:rPr>
                        <a:t>Total Prime Cost</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8"/>
                  </a:ext>
                </a:extLst>
              </a:tr>
              <a:tr h="544716">
                <a:tc>
                  <a:txBody>
                    <a:bodyPr/>
                    <a:lstStyle/>
                    <a:p>
                      <a:pPr algn="l" fontAlgn="b"/>
                      <a:r>
                        <a:rPr lang="en-US" sz="1600" b="0" u="none" strike="noStrike" dirty="0">
                          <a:effectLst/>
                          <a:latin typeface="Bookman Old Style" panose="02050604050505020204" pitchFamily="18" charset="0"/>
                        </a:rPr>
                        <a:t>Controllable Profit</a:t>
                      </a:r>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tc>
                <a:tc>
                  <a:txBody>
                    <a:bodyPr/>
                    <a:lstStyle/>
                    <a:p>
                      <a:pPr algn="ctr" fontAlgn="b"/>
                      <a:endParaRPr lang="en-US" sz="1600" b="0" i="0" u="none" strike="noStrike">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tc>
                  <a:txBody>
                    <a:bodyPr/>
                    <a:lstStyle/>
                    <a:p>
                      <a:pPr algn="ctr" fontAlgn="b"/>
                      <a:endParaRPr lang="en-US" sz="1600" b="0" i="0" u="none" strike="noStrike" dirty="0">
                        <a:solidFill>
                          <a:schemeClr val="bg1">
                            <a:lumMod val="95000"/>
                          </a:schemeClr>
                        </a:solidFill>
                        <a:effectLst/>
                        <a:latin typeface="Bookman Old Style" panose="02050604050505020204" pitchFamily="18" charset="0"/>
                      </a:endParaRPr>
                    </a:p>
                  </a:txBody>
                  <a:tcPr marL="9525" marR="9525" marT="9525" marB="0" anchor="b">
                    <a:solidFill>
                      <a:srgbClr val="FBA10E"/>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79011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D14848E-E211-49E1-A640-178A21C0EDBB}"/>
              </a:ext>
            </a:extLst>
          </p:cNvPr>
          <p:cNvGrpSpPr/>
          <p:nvPr/>
        </p:nvGrpSpPr>
        <p:grpSpPr>
          <a:xfrm>
            <a:off x="6650271" y="2120776"/>
            <a:ext cx="930412" cy="3840443"/>
            <a:chOff x="7067366" y="2120776"/>
            <a:chExt cx="930412" cy="3840443"/>
          </a:xfrm>
          <a:solidFill>
            <a:srgbClr val="FBA10E"/>
          </a:solidFill>
        </p:grpSpPr>
        <p:pic>
          <p:nvPicPr>
            <p:cNvPr id="3" name="Graphic 2" descr="Pasta">
              <a:extLst>
                <a:ext uri="{FF2B5EF4-FFF2-40B4-BE49-F238E27FC236}">
                  <a16:creationId xmlns:a16="http://schemas.microsoft.com/office/drawing/2014/main" id="{04C12A1C-D2F2-4482-99EE-792E982DF3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7366" y="5030808"/>
              <a:ext cx="930411" cy="930411"/>
            </a:xfrm>
            <a:prstGeom prst="rect">
              <a:avLst/>
            </a:prstGeom>
          </p:spPr>
        </p:pic>
        <p:pic>
          <p:nvPicPr>
            <p:cNvPr id="7" name="Graphic 6" descr="Donut">
              <a:extLst>
                <a:ext uri="{FF2B5EF4-FFF2-40B4-BE49-F238E27FC236}">
                  <a16:creationId xmlns:a16="http://schemas.microsoft.com/office/drawing/2014/main" id="{C8FE29D4-C330-4B43-89B8-389A0DEA05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7366" y="3575792"/>
              <a:ext cx="930411" cy="930411"/>
            </a:xfrm>
            <a:prstGeom prst="rect">
              <a:avLst/>
            </a:prstGeom>
          </p:spPr>
        </p:pic>
        <p:pic>
          <p:nvPicPr>
            <p:cNvPr id="9" name="Graphic 8" descr="Taco">
              <a:extLst>
                <a:ext uri="{FF2B5EF4-FFF2-40B4-BE49-F238E27FC236}">
                  <a16:creationId xmlns:a16="http://schemas.microsoft.com/office/drawing/2014/main" id="{7AD77716-B255-44BC-9978-FB3DBF0525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7367" y="2120776"/>
              <a:ext cx="930411" cy="930411"/>
            </a:xfrm>
            <a:prstGeom prst="rect">
              <a:avLst/>
            </a:prstGeom>
          </p:spPr>
        </p:pic>
      </p:grpSp>
      <p:grpSp>
        <p:nvGrpSpPr>
          <p:cNvPr id="14" name="Group 13">
            <a:extLst>
              <a:ext uri="{FF2B5EF4-FFF2-40B4-BE49-F238E27FC236}">
                <a16:creationId xmlns:a16="http://schemas.microsoft.com/office/drawing/2014/main" id="{F57FB284-3034-4D3A-AE27-16272DDDF958}"/>
              </a:ext>
            </a:extLst>
          </p:cNvPr>
          <p:cNvGrpSpPr/>
          <p:nvPr/>
        </p:nvGrpSpPr>
        <p:grpSpPr>
          <a:xfrm>
            <a:off x="621083" y="2120777"/>
            <a:ext cx="930412" cy="3584591"/>
            <a:chOff x="1159072" y="2120777"/>
            <a:chExt cx="930412" cy="3584591"/>
          </a:xfrm>
          <a:solidFill>
            <a:srgbClr val="FBA10E"/>
          </a:solidFill>
        </p:grpSpPr>
        <p:pic>
          <p:nvPicPr>
            <p:cNvPr id="5" name="Graphic 4" descr="Whole pizza">
              <a:extLst>
                <a:ext uri="{FF2B5EF4-FFF2-40B4-BE49-F238E27FC236}">
                  <a16:creationId xmlns:a16="http://schemas.microsoft.com/office/drawing/2014/main" id="{BC3527C2-728A-4261-A8E9-700545A756F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9073" y="3575792"/>
              <a:ext cx="930411" cy="930411"/>
            </a:xfrm>
            <a:prstGeom prst="rect">
              <a:avLst/>
            </a:prstGeom>
          </p:spPr>
        </p:pic>
        <p:pic>
          <p:nvPicPr>
            <p:cNvPr id="11" name="Graphic 10" descr="Hot dog">
              <a:extLst>
                <a:ext uri="{FF2B5EF4-FFF2-40B4-BE49-F238E27FC236}">
                  <a16:creationId xmlns:a16="http://schemas.microsoft.com/office/drawing/2014/main" id="{FF2C9082-85AB-4B9C-8772-AF7EF737F06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9072" y="4774957"/>
              <a:ext cx="930411" cy="930411"/>
            </a:xfrm>
            <a:prstGeom prst="rect">
              <a:avLst/>
            </a:prstGeom>
          </p:spPr>
        </p:pic>
        <p:pic>
          <p:nvPicPr>
            <p:cNvPr id="13" name="Graphic 12" descr="Burger and drink">
              <a:extLst>
                <a:ext uri="{FF2B5EF4-FFF2-40B4-BE49-F238E27FC236}">
                  <a16:creationId xmlns:a16="http://schemas.microsoft.com/office/drawing/2014/main" id="{EDB51FF9-4CD4-46FB-AC31-719851B08A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9073" y="2120777"/>
              <a:ext cx="930411" cy="930411"/>
            </a:xfrm>
            <a:prstGeom prst="rect">
              <a:avLst/>
            </a:prstGeom>
          </p:spPr>
        </p:pic>
      </p:grpSp>
      <p:sp>
        <p:nvSpPr>
          <p:cNvPr id="16" name="Text Placeholder 7">
            <a:extLst>
              <a:ext uri="{FF2B5EF4-FFF2-40B4-BE49-F238E27FC236}">
                <a16:creationId xmlns:a16="http://schemas.microsoft.com/office/drawing/2014/main" id="{2ADA9268-FD7F-4231-837D-4F498035C749}"/>
              </a:ext>
            </a:extLst>
          </p:cNvPr>
          <p:cNvSpPr txBox="1">
            <a:spLocks/>
          </p:cNvSpPr>
          <p:nvPr/>
        </p:nvSpPr>
        <p:spPr>
          <a:xfrm>
            <a:off x="1916253" y="2173906"/>
            <a:ext cx="380217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a:solidFill>
                  <a:schemeClr val="bg1"/>
                </a:solidFill>
                <a:latin typeface="Bookman Old Style" panose="02050604050505020204" pitchFamily="18" charset="0"/>
                <a:ea typeface="Roboto" panose="02000000000000000000" pitchFamily="2" charset="0"/>
              </a:rPr>
              <a:t>Kid’s meals</a:t>
            </a:r>
          </a:p>
        </p:txBody>
      </p:sp>
      <p:sp>
        <p:nvSpPr>
          <p:cNvPr id="22" name="Title 2">
            <a:extLst>
              <a:ext uri="{FF2B5EF4-FFF2-40B4-BE49-F238E27FC236}">
                <a16:creationId xmlns:a16="http://schemas.microsoft.com/office/drawing/2014/main" id="{6B24FF77-5342-48BF-BD23-F92B33F1AD03}"/>
              </a:ext>
            </a:extLst>
          </p:cNvPr>
          <p:cNvSpPr txBox="1">
            <a:spLocks/>
          </p:cNvSpPr>
          <p:nvPr/>
        </p:nvSpPr>
        <p:spPr>
          <a:xfrm>
            <a:off x="3465882" y="311947"/>
            <a:ext cx="4114800"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FBA10E"/>
                </a:solidFill>
                <a:latin typeface="Bookman Old Style" panose="02050604050505020204" pitchFamily="18" charset="0"/>
                <a:ea typeface="Roboto Black" panose="02000000000000000000" pitchFamily="2" charset="0"/>
              </a:rPr>
              <a:t>MENU</a:t>
            </a:r>
          </a:p>
        </p:txBody>
      </p:sp>
      <p:sp>
        <p:nvSpPr>
          <p:cNvPr id="24" name="Text Placeholder 7">
            <a:extLst>
              <a:ext uri="{FF2B5EF4-FFF2-40B4-BE49-F238E27FC236}">
                <a16:creationId xmlns:a16="http://schemas.microsoft.com/office/drawing/2014/main" id="{2ADA9268-FD7F-4231-837D-4F498035C749}"/>
              </a:ext>
            </a:extLst>
          </p:cNvPr>
          <p:cNvSpPr txBox="1">
            <a:spLocks/>
          </p:cNvSpPr>
          <p:nvPr/>
        </p:nvSpPr>
        <p:spPr>
          <a:xfrm>
            <a:off x="1916252" y="3587422"/>
            <a:ext cx="380217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a:solidFill>
                  <a:schemeClr val="bg1"/>
                </a:solidFill>
                <a:latin typeface="Book Antiqua" panose="02040602050305030304" pitchFamily="18" charset="0"/>
                <a:ea typeface="Roboto" panose="02000000000000000000" pitchFamily="2" charset="0"/>
              </a:rPr>
              <a:t>Shareable Deals</a:t>
            </a:r>
          </a:p>
        </p:txBody>
      </p:sp>
      <p:sp>
        <p:nvSpPr>
          <p:cNvPr id="25" name="Text Placeholder 7">
            <a:extLst>
              <a:ext uri="{FF2B5EF4-FFF2-40B4-BE49-F238E27FC236}">
                <a16:creationId xmlns:a16="http://schemas.microsoft.com/office/drawing/2014/main" id="{2ADA9268-FD7F-4231-837D-4F498035C749}"/>
              </a:ext>
            </a:extLst>
          </p:cNvPr>
          <p:cNvSpPr txBox="1">
            <a:spLocks/>
          </p:cNvSpPr>
          <p:nvPr/>
        </p:nvSpPr>
        <p:spPr>
          <a:xfrm>
            <a:off x="1916251" y="4774956"/>
            <a:ext cx="380217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a:solidFill>
                  <a:schemeClr val="bg1"/>
                </a:solidFill>
                <a:latin typeface="Book Antiqua" panose="02040602050305030304" pitchFamily="18" charset="0"/>
                <a:ea typeface="Roboto" panose="02000000000000000000" pitchFamily="2" charset="0"/>
              </a:rPr>
              <a:t>Teriyaki Sauce</a:t>
            </a:r>
            <a:endParaRPr lang="en-US" sz="3200" dirty="0">
              <a:solidFill>
                <a:schemeClr val="bg1"/>
              </a:solidFill>
              <a:latin typeface="Book Antiqua" panose="02040602050305030304" pitchFamily="18" charset="0"/>
              <a:ea typeface="Roboto" panose="02000000000000000000" pitchFamily="2" charset="0"/>
            </a:endParaRPr>
          </a:p>
        </p:txBody>
      </p:sp>
      <p:sp>
        <p:nvSpPr>
          <p:cNvPr id="26" name="Text Placeholder 7">
            <a:extLst>
              <a:ext uri="{FF2B5EF4-FFF2-40B4-BE49-F238E27FC236}">
                <a16:creationId xmlns:a16="http://schemas.microsoft.com/office/drawing/2014/main" id="{2ADA9268-FD7F-4231-837D-4F498035C749}"/>
              </a:ext>
            </a:extLst>
          </p:cNvPr>
          <p:cNvSpPr txBox="1">
            <a:spLocks/>
          </p:cNvSpPr>
          <p:nvPr/>
        </p:nvSpPr>
        <p:spPr>
          <a:xfrm>
            <a:off x="7783757" y="2366000"/>
            <a:ext cx="3802179" cy="54622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a:solidFill>
                  <a:schemeClr val="bg1"/>
                </a:solidFill>
                <a:latin typeface="Book Antiqua" panose="02040602050305030304" pitchFamily="18" charset="0"/>
                <a:ea typeface="Roboto" panose="02000000000000000000" pitchFamily="2" charset="0"/>
              </a:rPr>
              <a:t>Sushi selects</a:t>
            </a:r>
          </a:p>
        </p:txBody>
      </p:sp>
      <p:sp>
        <p:nvSpPr>
          <p:cNvPr id="27" name="Text Placeholder 7">
            <a:extLst>
              <a:ext uri="{FF2B5EF4-FFF2-40B4-BE49-F238E27FC236}">
                <a16:creationId xmlns:a16="http://schemas.microsoft.com/office/drawing/2014/main" id="{2ADA9268-FD7F-4231-837D-4F498035C749}"/>
              </a:ext>
            </a:extLst>
          </p:cNvPr>
          <p:cNvSpPr txBox="1">
            <a:spLocks/>
          </p:cNvSpPr>
          <p:nvPr/>
        </p:nvSpPr>
        <p:spPr>
          <a:xfrm>
            <a:off x="7824684" y="5030808"/>
            <a:ext cx="380217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a:solidFill>
                  <a:schemeClr val="bg1"/>
                </a:solidFill>
                <a:latin typeface="Book Antiqua" panose="02040602050305030304" pitchFamily="18" charset="0"/>
                <a:ea typeface="Roboto" panose="02000000000000000000" pitchFamily="2" charset="0"/>
              </a:rPr>
              <a:t>Noodle Meals</a:t>
            </a:r>
          </a:p>
        </p:txBody>
      </p:sp>
      <p:sp>
        <p:nvSpPr>
          <p:cNvPr id="28" name="Text Placeholder 7">
            <a:extLst>
              <a:ext uri="{FF2B5EF4-FFF2-40B4-BE49-F238E27FC236}">
                <a16:creationId xmlns:a16="http://schemas.microsoft.com/office/drawing/2014/main" id="{2ADA9268-FD7F-4231-837D-4F498035C749}"/>
              </a:ext>
            </a:extLst>
          </p:cNvPr>
          <p:cNvSpPr txBox="1">
            <a:spLocks/>
          </p:cNvSpPr>
          <p:nvPr/>
        </p:nvSpPr>
        <p:spPr>
          <a:xfrm>
            <a:off x="7824685" y="3634660"/>
            <a:ext cx="380217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a:solidFill>
                  <a:schemeClr val="bg1"/>
                </a:solidFill>
                <a:latin typeface="Book Antiqua" panose="02040602050305030304" pitchFamily="18" charset="0"/>
                <a:ea typeface="Roboto" panose="02000000000000000000" pitchFamily="2" charset="0"/>
              </a:rPr>
              <a:t>Bento Boxes</a:t>
            </a:r>
          </a:p>
        </p:txBody>
      </p:sp>
    </p:spTree>
    <p:extLst>
      <p:ext uri="{BB962C8B-B14F-4D97-AF65-F5344CB8AC3E}">
        <p14:creationId xmlns:p14="http://schemas.microsoft.com/office/powerpoint/2010/main" val="109599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4CC256A6-E578-45CF-998A-E53D69BDAA9E}"/>
              </a:ext>
            </a:extLst>
          </p:cNvPr>
          <p:cNvSpPr txBox="1">
            <a:spLocks/>
          </p:cNvSpPr>
          <p:nvPr/>
        </p:nvSpPr>
        <p:spPr>
          <a:xfrm>
            <a:off x="7376886" y="1749099"/>
            <a:ext cx="4114800"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b="1" dirty="0">
                <a:solidFill>
                  <a:srgbClr val="FBA10E"/>
                </a:solidFill>
                <a:latin typeface="Bookman Old Style" panose="02050604050505020204" pitchFamily="18" charset="0"/>
                <a:ea typeface="Roboto Black" panose="02000000000000000000" pitchFamily="2" charset="0"/>
              </a:rPr>
              <a:t>Contacts</a:t>
            </a:r>
          </a:p>
        </p:txBody>
      </p:sp>
      <p:sp>
        <p:nvSpPr>
          <p:cNvPr id="9" name="Title 2">
            <a:extLst>
              <a:ext uri="{FF2B5EF4-FFF2-40B4-BE49-F238E27FC236}">
                <a16:creationId xmlns:a16="http://schemas.microsoft.com/office/drawing/2014/main" id="{9C959778-ED3C-4D93-B8CB-6A9B67BAA1F6}"/>
              </a:ext>
            </a:extLst>
          </p:cNvPr>
          <p:cNvSpPr txBox="1">
            <a:spLocks/>
          </p:cNvSpPr>
          <p:nvPr/>
        </p:nvSpPr>
        <p:spPr>
          <a:xfrm>
            <a:off x="7376886" y="2506229"/>
            <a:ext cx="4281714"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chemeClr val="bg1"/>
                </a:solidFill>
                <a:latin typeface="Bookman Old Style" panose="02050604050505020204" pitchFamily="18" charset="0"/>
                <a:ea typeface="Roboto Black" panose="02000000000000000000" pitchFamily="2" charset="0"/>
              </a:rPr>
              <a:t>TWHK FOOD Inc.</a:t>
            </a:r>
          </a:p>
        </p:txBody>
      </p:sp>
      <p:sp>
        <p:nvSpPr>
          <p:cNvPr id="10" name="Text Placeholder 7">
            <a:extLst>
              <a:ext uri="{FF2B5EF4-FFF2-40B4-BE49-F238E27FC236}">
                <a16:creationId xmlns:a16="http://schemas.microsoft.com/office/drawing/2014/main" id="{49C4A158-5F99-42E9-BAED-E296C56333C2}"/>
              </a:ext>
            </a:extLst>
          </p:cNvPr>
          <p:cNvSpPr txBox="1">
            <a:spLocks/>
          </p:cNvSpPr>
          <p:nvPr/>
        </p:nvSpPr>
        <p:spPr>
          <a:xfrm>
            <a:off x="9563100" y="3724781"/>
            <a:ext cx="2095500" cy="160070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r">
              <a:buNone/>
            </a:pPr>
            <a:endParaRPr lang="en-US" sz="1600" dirty="0">
              <a:solidFill>
                <a:schemeClr val="bg1"/>
              </a:solidFill>
              <a:latin typeface="Roboto" panose="02000000000000000000" pitchFamily="2" charset="0"/>
              <a:ea typeface="Roboto" panose="02000000000000000000" pitchFamily="2" charset="0"/>
            </a:endParaRPr>
          </a:p>
        </p:txBody>
      </p:sp>
      <p:sp>
        <p:nvSpPr>
          <p:cNvPr id="12" name="Rectangle 11">
            <a:extLst>
              <a:ext uri="{FF2B5EF4-FFF2-40B4-BE49-F238E27FC236}">
                <a16:creationId xmlns:a16="http://schemas.microsoft.com/office/drawing/2014/main" id="{8D7308CB-7556-40BC-84A6-D5522EC32A4C}"/>
              </a:ext>
            </a:extLst>
          </p:cNvPr>
          <p:cNvSpPr/>
          <p:nvPr/>
        </p:nvSpPr>
        <p:spPr>
          <a:xfrm>
            <a:off x="0" y="0"/>
            <a:ext cx="1282251" cy="1127497"/>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4279" r="14279"/>
          <a:stretch>
            <a:fillRect/>
          </a:stretch>
        </p:blipFill>
        <p:spPr/>
      </p:pic>
      <p:pic>
        <p:nvPicPr>
          <p:cNvPr id="2" name="Picture Placeholder 1"/>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820" r="16820"/>
          <a:stretch>
            <a:fillRect/>
          </a:stretch>
        </p:blipFill>
        <p:spPr/>
      </p:pic>
      <p:sp>
        <p:nvSpPr>
          <p:cNvPr id="11" name="mobile-phone-with-buttons_37517">
            <a:extLst>
              <a:ext uri="{FF2B5EF4-FFF2-40B4-BE49-F238E27FC236}">
                <a16:creationId xmlns:a16="http://schemas.microsoft.com/office/drawing/2014/main" id="{25C2B8C3-4F2F-4BD3-A4B3-56AA637AEA01}"/>
              </a:ext>
            </a:extLst>
          </p:cNvPr>
          <p:cNvSpPr>
            <a:spLocks noChangeAspect="1"/>
          </p:cNvSpPr>
          <p:nvPr/>
        </p:nvSpPr>
        <p:spPr bwMode="auto">
          <a:xfrm>
            <a:off x="8930036" y="4151826"/>
            <a:ext cx="199825" cy="360000"/>
          </a:xfrm>
          <a:custGeom>
            <a:avLst/>
            <a:gdLst>
              <a:gd name="connsiteX0" fmla="*/ 195325 w 337286"/>
              <a:gd name="connsiteY0" fmla="*/ 511597 h 607648"/>
              <a:gd name="connsiteX1" fmla="*/ 195325 w 337286"/>
              <a:gd name="connsiteY1" fmla="*/ 537502 h 607648"/>
              <a:gd name="connsiteX2" fmla="*/ 168823 w 337286"/>
              <a:gd name="connsiteY2" fmla="*/ 538624 h 607648"/>
              <a:gd name="connsiteX3" fmla="*/ 137038 w 337286"/>
              <a:gd name="connsiteY3" fmla="*/ 537329 h 607648"/>
              <a:gd name="connsiteX4" fmla="*/ 137038 w 337286"/>
              <a:gd name="connsiteY4" fmla="*/ 512115 h 607648"/>
              <a:gd name="connsiteX5" fmla="*/ 158777 w 337286"/>
              <a:gd name="connsiteY5" fmla="*/ 512374 h 607648"/>
              <a:gd name="connsiteX6" fmla="*/ 161894 w 337286"/>
              <a:gd name="connsiteY6" fmla="*/ 512374 h 607648"/>
              <a:gd name="connsiteX7" fmla="*/ 195325 w 337286"/>
              <a:gd name="connsiteY7" fmla="*/ 511597 h 607648"/>
              <a:gd name="connsiteX8" fmla="*/ 107471 w 337286"/>
              <a:gd name="connsiteY8" fmla="*/ 510821 h 607648"/>
              <a:gd name="connsiteX9" fmla="*/ 126030 w 337286"/>
              <a:gd name="connsiteY9" fmla="*/ 511772 h 607648"/>
              <a:gd name="connsiteX10" fmla="*/ 126030 w 337286"/>
              <a:gd name="connsiteY10" fmla="*/ 536930 h 607648"/>
              <a:gd name="connsiteX11" fmla="*/ 107471 w 337286"/>
              <a:gd name="connsiteY11" fmla="*/ 536239 h 607648"/>
              <a:gd name="connsiteX12" fmla="*/ 228914 w 337286"/>
              <a:gd name="connsiteY12" fmla="*/ 509551 h 607648"/>
              <a:gd name="connsiteX13" fmla="*/ 228914 w 337286"/>
              <a:gd name="connsiteY13" fmla="*/ 536207 h 607648"/>
              <a:gd name="connsiteX14" fmla="*/ 206404 w 337286"/>
              <a:gd name="connsiteY14" fmla="*/ 537072 h 607648"/>
              <a:gd name="connsiteX15" fmla="*/ 206404 w 337286"/>
              <a:gd name="connsiteY15" fmla="*/ 511109 h 607648"/>
              <a:gd name="connsiteX16" fmla="*/ 228914 w 337286"/>
              <a:gd name="connsiteY16" fmla="*/ 509551 h 607648"/>
              <a:gd name="connsiteX17" fmla="*/ 77975 w 337286"/>
              <a:gd name="connsiteY17" fmla="*/ 508281 h 607648"/>
              <a:gd name="connsiteX18" fmla="*/ 96534 w 337286"/>
              <a:gd name="connsiteY18" fmla="*/ 510012 h 607648"/>
              <a:gd name="connsiteX19" fmla="*/ 96534 w 337286"/>
              <a:gd name="connsiteY19" fmla="*/ 535802 h 607648"/>
              <a:gd name="connsiteX20" fmla="*/ 77975 w 337286"/>
              <a:gd name="connsiteY20" fmla="*/ 535110 h 607648"/>
              <a:gd name="connsiteX21" fmla="*/ 262432 w 337286"/>
              <a:gd name="connsiteY21" fmla="*/ 506234 h 607648"/>
              <a:gd name="connsiteX22" fmla="*/ 262432 w 337286"/>
              <a:gd name="connsiteY22" fmla="*/ 534764 h 607648"/>
              <a:gd name="connsiteX23" fmla="*/ 260008 w 337286"/>
              <a:gd name="connsiteY23" fmla="*/ 535023 h 607648"/>
              <a:gd name="connsiteX24" fmla="*/ 239922 w 337286"/>
              <a:gd name="connsiteY24" fmla="*/ 535801 h 607648"/>
              <a:gd name="connsiteX25" fmla="*/ 239922 w 337286"/>
              <a:gd name="connsiteY25" fmla="*/ 508741 h 607648"/>
              <a:gd name="connsiteX26" fmla="*/ 262432 w 337286"/>
              <a:gd name="connsiteY26" fmla="*/ 506234 h 607648"/>
              <a:gd name="connsiteX27" fmla="*/ 46291 w 337286"/>
              <a:gd name="connsiteY27" fmla="*/ 504047 h 607648"/>
              <a:gd name="connsiteX28" fmla="*/ 66967 w 337286"/>
              <a:gd name="connsiteY28" fmla="*/ 506989 h 607648"/>
              <a:gd name="connsiteX29" fmla="*/ 66967 w 337286"/>
              <a:gd name="connsiteY29" fmla="*/ 533896 h 607648"/>
              <a:gd name="connsiteX30" fmla="*/ 46291 w 337286"/>
              <a:gd name="connsiteY30" fmla="*/ 522562 h 607648"/>
              <a:gd name="connsiteX31" fmla="*/ 290164 w 337286"/>
              <a:gd name="connsiteY31" fmla="*/ 502071 h 607648"/>
              <a:gd name="connsiteX32" fmla="*/ 290164 w 337286"/>
              <a:gd name="connsiteY32" fmla="*/ 522569 h 607648"/>
              <a:gd name="connsiteX33" fmla="*/ 273511 w 337286"/>
              <a:gd name="connsiteY33" fmla="*/ 533120 h 607648"/>
              <a:gd name="connsiteX34" fmla="*/ 273511 w 337286"/>
              <a:gd name="connsiteY34" fmla="*/ 504752 h 607648"/>
              <a:gd name="connsiteX35" fmla="*/ 290164 w 337286"/>
              <a:gd name="connsiteY35" fmla="*/ 502071 h 607648"/>
              <a:gd name="connsiteX36" fmla="*/ 337200 w 337286"/>
              <a:gd name="connsiteY36" fmla="*/ 491416 h 607648"/>
              <a:gd name="connsiteX37" fmla="*/ 337286 w 337286"/>
              <a:gd name="connsiteY37" fmla="*/ 542608 h 607648"/>
              <a:gd name="connsiteX38" fmla="*/ 286964 w 337286"/>
              <a:gd name="connsiteY38" fmla="*/ 598642 h 607648"/>
              <a:gd name="connsiteX39" fmla="*/ 224862 w 337286"/>
              <a:gd name="connsiteY39" fmla="*/ 605300 h 607648"/>
              <a:gd name="connsiteX40" fmla="*/ 124044 w 337286"/>
              <a:gd name="connsiteY40" fmla="*/ 605646 h 607648"/>
              <a:gd name="connsiteX41" fmla="*/ 51202 w 337286"/>
              <a:gd name="connsiteY41" fmla="*/ 598296 h 607648"/>
              <a:gd name="connsiteX42" fmla="*/ 793 w 337286"/>
              <a:gd name="connsiteY42" fmla="*/ 542608 h 607648"/>
              <a:gd name="connsiteX43" fmla="*/ 706 w 337286"/>
              <a:gd name="connsiteY43" fmla="*/ 494010 h 607648"/>
              <a:gd name="connsiteX44" fmla="*/ 35265 w 337286"/>
              <a:gd name="connsiteY44" fmla="*/ 502139 h 607648"/>
              <a:gd name="connsiteX45" fmla="*/ 35265 w 337286"/>
              <a:gd name="connsiteY45" fmla="*/ 522546 h 607648"/>
              <a:gd name="connsiteX46" fmla="*/ 75887 w 337286"/>
              <a:gd name="connsiteY46" fmla="*/ 545721 h 607648"/>
              <a:gd name="connsiteX47" fmla="*/ 168823 w 337286"/>
              <a:gd name="connsiteY47" fmla="*/ 549353 h 607648"/>
              <a:gd name="connsiteX48" fmla="*/ 260460 w 337286"/>
              <a:gd name="connsiteY48" fmla="*/ 545721 h 607648"/>
              <a:gd name="connsiteX49" fmla="*/ 301169 w 337286"/>
              <a:gd name="connsiteY49" fmla="*/ 522546 h 607648"/>
              <a:gd name="connsiteX50" fmla="*/ 301169 w 337286"/>
              <a:gd name="connsiteY50" fmla="*/ 500063 h 607648"/>
              <a:gd name="connsiteX51" fmla="*/ 337200 w 337286"/>
              <a:gd name="connsiteY51" fmla="*/ 491416 h 607648"/>
              <a:gd name="connsiteX52" fmla="*/ 137038 w 337286"/>
              <a:gd name="connsiteY52" fmla="*/ 477232 h 607648"/>
              <a:gd name="connsiteX53" fmla="*/ 158775 w 337286"/>
              <a:gd name="connsiteY53" fmla="*/ 477578 h 607648"/>
              <a:gd name="connsiteX54" fmla="*/ 161806 w 337286"/>
              <a:gd name="connsiteY54" fmla="*/ 477578 h 607648"/>
              <a:gd name="connsiteX55" fmla="*/ 161806 w 337286"/>
              <a:gd name="connsiteY55" fmla="*/ 501365 h 607648"/>
              <a:gd name="connsiteX56" fmla="*/ 158862 w 337286"/>
              <a:gd name="connsiteY56" fmla="*/ 501365 h 607648"/>
              <a:gd name="connsiteX57" fmla="*/ 137038 w 337286"/>
              <a:gd name="connsiteY57" fmla="*/ 501019 h 607648"/>
              <a:gd name="connsiteX58" fmla="*/ 195325 w 337286"/>
              <a:gd name="connsiteY58" fmla="*/ 476809 h 607648"/>
              <a:gd name="connsiteX59" fmla="*/ 195325 w 337286"/>
              <a:gd name="connsiteY59" fmla="*/ 500619 h 607648"/>
              <a:gd name="connsiteX60" fmla="*/ 172815 w 337286"/>
              <a:gd name="connsiteY60" fmla="*/ 501225 h 607648"/>
              <a:gd name="connsiteX61" fmla="*/ 172815 w 337286"/>
              <a:gd name="connsiteY61" fmla="*/ 477415 h 607648"/>
              <a:gd name="connsiteX62" fmla="*/ 195325 w 337286"/>
              <a:gd name="connsiteY62" fmla="*/ 476809 h 607648"/>
              <a:gd name="connsiteX63" fmla="*/ 107471 w 337286"/>
              <a:gd name="connsiteY63" fmla="*/ 475962 h 607648"/>
              <a:gd name="connsiteX64" fmla="*/ 126030 w 337286"/>
              <a:gd name="connsiteY64" fmla="*/ 476912 h 607648"/>
              <a:gd name="connsiteX65" fmla="*/ 126030 w 337286"/>
              <a:gd name="connsiteY65" fmla="*/ 500660 h 607648"/>
              <a:gd name="connsiteX66" fmla="*/ 107471 w 337286"/>
              <a:gd name="connsiteY66" fmla="*/ 499710 h 607648"/>
              <a:gd name="connsiteX67" fmla="*/ 228914 w 337286"/>
              <a:gd name="connsiteY67" fmla="*/ 474833 h 607648"/>
              <a:gd name="connsiteX68" fmla="*/ 228914 w 337286"/>
              <a:gd name="connsiteY68" fmla="*/ 498538 h 607648"/>
              <a:gd name="connsiteX69" fmla="*/ 206404 w 337286"/>
              <a:gd name="connsiteY69" fmla="*/ 500095 h 607648"/>
              <a:gd name="connsiteX70" fmla="*/ 206404 w 337286"/>
              <a:gd name="connsiteY70" fmla="*/ 476304 h 607648"/>
              <a:gd name="connsiteX71" fmla="*/ 228914 w 337286"/>
              <a:gd name="connsiteY71" fmla="*/ 474833 h 607648"/>
              <a:gd name="connsiteX72" fmla="*/ 77975 w 337286"/>
              <a:gd name="connsiteY72" fmla="*/ 473421 h 607648"/>
              <a:gd name="connsiteX73" fmla="*/ 96534 w 337286"/>
              <a:gd name="connsiteY73" fmla="*/ 475149 h 607648"/>
              <a:gd name="connsiteX74" fmla="*/ 96534 w 337286"/>
              <a:gd name="connsiteY74" fmla="*/ 498825 h 607648"/>
              <a:gd name="connsiteX75" fmla="*/ 77975 w 337286"/>
              <a:gd name="connsiteY75" fmla="*/ 497097 h 607648"/>
              <a:gd name="connsiteX76" fmla="*/ 262432 w 337286"/>
              <a:gd name="connsiteY76" fmla="*/ 471375 h 607648"/>
              <a:gd name="connsiteX77" fmla="*/ 262432 w 337286"/>
              <a:gd name="connsiteY77" fmla="*/ 494963 h 607648"/>
              <a:gd name="connsiteX78" fmla="*/ 239922 w 337286"/>
              <a:gd name="connsiteY78" fmla="*/ 497555 h 607648"/>
              <a:gd name="connsiteX79" fmla="*/ 239922 w 337286"/>
              <a:gd name="connsiteY79" fmla="*/ 473881 h 607648"/>
              <a:gd name="connsiteX80" fmla="*/ 262432 w 337286"/>
              <a:gd name="connsiteY80" fmla="*/ 471375 h 607648"/>
              <a:gd name="connsiteX81" fmla="*/ 46291 w 337286"/>
              <a:gd name="connsiteY81" fmla="*/ 469187 h 607648"/>
              <a:gd name="connsiteX82" fmla="*/ 66967 w 337286"/>
              <a:gd name="connsiteY82" fmla="*/ 472218 h 607648"/>
              <a:gd name="connsiteX83" fmla="*/ 66967 w 337286"/>
              <a:gd name="connsiteY83" fmla="*/ 495861 h 607648"/>
              <a:gd name="connsiteX84" fmla="*/ 46291 w 337286"/>
              <a:gd name="connsiteY84" fmla="*/ 492830 h 607648"/>
              <a:gd name="connsiteX85" fmla="*/ 290164 w 337286"/>
              <a:gd name="connsiteY85" fmla="*/ 467282 h 607648"/>
              <a:gd name="connsiteX86" fmla="*/ 290164 w 337286"/>
              <a:gd name="connsiteY86" fmla="*/ 490798 h 607648"/>
              <a:gd name="connsiteX87" fmla="*/ 273511 w 337286"/>
              <a:gd name="connsiteY87" fmla="*/ 493391 h 607648"/>
              <a:gd name="connsiteX88" fmla="*/ 273511 w 337286"/>
              <a:gd name="connsiteY88" fmla="*/ 469876 h 607648"/>
              <a:gd name="connsiteX89" fmla="*/ 290164 w 337286"/>
              <a:gd name="connsiteY89" fmla="*/ 467282 h 607648"/>
              <a:gd name="connsiteX90" fmla="*/ 635 w 337286"/>
              <a:gd name="connsiteY90" fmla="*/ 459167 h 607648"/>
              <a:gd name="connsiteX91" fmla="*/ 35283 w 337286"/>
              <a:gd name="connsiteY91" fmla="*/ 467286 h 607648"/>
              <a:gd name="connsiteX92" fmla="*/ 35283 w 337286"/>
              <a:gd name="connsiteY92" fmla="*/ 490780 h 607648"/>
              <a:gd name="connsiteX93" fmla="*/ 722 w 337286"/>
              <a:gd name="connsiteY93" fmla="*/ 482402 h 607648"/>
              <a:gd name="connsiteX94" fmla="*/ 337145 w 337286"/>
              <a:gd name="connsiteY94" fmla="*/ 456627 h 607648"/>
              <a:gd name="connsiteX95" fmla="*/ 337232 w 337286"/>
              <a:gd name="connsiteY95" fmla="*/ 480080 h 607648"/>
              <a:gd name="connsiteX96" fmla="*/ 336105 w 337286"/>
              <a:gd name="connsiteY96" fmla="*/ 480253 h 607648"/>
              <a:gd name="connsiteX97" fmla="*/ 301173 w 337286"/>
              <a:gd name="connsiteY97" fmla="*/ 488734 h 607648"/>
              <a:gd name="connsiteX98" fmla="*/ 301173 w 337286"/>
              <a:gd name="connsiteY98" fmla="*/ 465194 h 607648"/>
              <a:gd name="connsiteX99" fmla="*/ 337145 w 337286"/>
              <a:gd name="connsiteY99" fmla="*/ 456627 h 607648"/>
              <a:gd name="connsiteX100" fmla="*/ 137038 w 337286"/>
              <a:gd name="connsiteY100" fmla="*/ 438633 h 607648"/>
              <a:gd name="connsiteX101" fmla="*/ 158775 w 337286"/>
              <a:gd name="connsiteY101" fmla="*/ 438892 h 607648"/>
              <a:gd name="connsiteX102" fmla="*/ 161806 w 337286"/>
              <a:gd name="connsiteY102" fmla="*/ 438892 h 607648"/>
              <a:gd name="connsiteX103" fmla="*/ 161806 w 337286"/>
              <a:gd name="connsiteY103" fmla="*/ 466506 h 607648"/>
              <a:gd name="connsiteX104" fmla="*/ 158862 w 337286"/>
              <a:gd name="connsiteY104" fmla="*/ 466506 h 607648"/>
              <a:gd name="connsiteX105" fmla="*/ 137038 w 337286"/>
              <a:gd name="connsiteY105" fmla="*/ 466246 h 607648"/>
              <a:gd name="connsiteX106" fmla="*/ 195325 w 337286"/>
              <a:gd name="connsiteY106" fmla="*/ 438139 h 607648"/>
              <a:gd name="connsiteX107" fmla="*/ 195325 w 337286"/>
              <a:gd name="connsiteY107" fmla="*/ 465759 h 607648"/>
              <a:gd name="connsiteX108" fmla="*/ 172815 w 337286"/>
              <a:gd name="connsiteY108" fmla="*/ 466365 h 607648"/>
              <a:gd name="connsiteX109" fmla="*/ 172815 w 337286"/>
              <a:gd name="connsiteY109" fmla="*/ 438745 h 607648"/>
              <a:gd name="connsiteX110" fmla="*/ 195325 w 337286"/>
              <a:gd name="connsiteY110" fmla="*/ 438139 h 607648"/>
              <a:gd name="connsiteX111" fmla="*/ 107471 w 337286"/>
              <a:gd name="connsiteY111" fmla="*/ 437292 h 607648"/>
              <a:gd name="connsiteX112" fmla="*/ 126030 w 337286"/>
              <a:gd name="connsiteY112" fmla="*/ 438242 h 607648"/>
              <a:gd name="connsiteX113" fmla="*/ 126030 w 337286"/>
              <a:gd name="connsiteY113" fmla="*/ 465800 h 607648"/>
              <a:gd name="connsiteX114" fmla="*/ 107471 w 337286"/>
              <a:gd name="connsiteY114" fmla="*/ 464849 h 607648"/>
              <a:gd name="connsiteX115" fmla="*/ 228914 w 337286"/>
              <a:gd name="connsiteY115" fmla="*/ 436163 h 607648"/>
              <a:gd name="connsiteX116" fmla="*/ 228914 w 337286"/>
              <a:gd name="connsiteY116" fmla="*/ 463678 h 607648"/>
              <a:gd name="connsiteX117" fmla="*/ 206404 w 337286"/>
              <a:gd name="connsiteY117" fmla="*/ 465236 h 607648"/>
              <a:gd name="connsiteX118" fmla="*/ 206404 w 337286"/>
              <a:gd name="connsiteY118" fmla="*/ 437634 h 607648"/>
              <a:gd name="connsiteX119" fmla="*/ 228914 w 337286"/>
              <a:gd name="connsiteY119" fmla="*/ 436163 h 607648"/>
              <a:gd name="connsiteX120" fmla="*/ 77975 w 337286"/>
              <a:gd name="connsiteY120" fmla="*/ 434822 h 607648"/>
              <a:gd name="connsiteX121" fmla="*/ 96534 w 337286"/>
              <a:gd name="connsiteY121" fmla="*/ 436468 h 607648"/>
              <a:gd name="connsiteX122" fmla="*/ 96534 w 337286"/>
              <a:gd name="connsiteY122" fmla="*/ 464107 h 607648"/>
              <a:gd name="connsiteX123" fmla="*/ 77975 w 337286"/>
              <a:gd name="connsiteY123" fmla="*/ 462287 h 607648"/>
              <a:gd name="connsiteX124" fmla="*/ 262432 w 337286"/>
              <a:gd name="connsiteY124" fmla="*/ 432705 h 607648"/>
              <a:gd name="connsiteX125" fmla="*/ 262432 w 337286"/>
              <a:gd name="connsiteY125" fmla="*/ 460188 h 607648"/>
              <a:gd name="connsiteX126" fmla="*/ 239922 w 337286"/>
              <a:gd name="connsiteY126" fmla="*/ 462695 h 607648"/>
              <a:gd name="connsiteX127" fmla="*/ 239922 w 337286"/>
              <a:gd name="connsiteY127" fmla="*/ 435211 h 607648"/>
              <a:gd name="connsiteX128" fmla="*/ 262432 w 337286"/>
              <a:gd name="connsiteY128" fmla="*/ 432705 h 607648"/>
              <a:gd name="connsiteX129" fmla="*/ 46291 w 337286"/>
              <a:gd name="connsiteY129" fmla="*/ 430588 h 607648"/>
              <a:gd name="connsiteX130" fmla="*/ 66967 w 337286"/>
              <a:gd name="connsiteY130" fmla="*/ 433534 h 607648"/>
              <a:gd name="connsiteX131" fmla="*/ 66967 w 337286"/>
              <a:gd name="connsiteY131" fmla="*/ 461002 h 607648"/>
              <a:gd name="connsiteX132" fmla="*/ 46291 w 337286"/>
              <a:gd name="connsiteY132" fmla="*/ 457969 h 607648"/>
              <a:gd name="connsiteX133" fmla="*/ 290164 w 337286"/>
              <a:gd name="connsiteY133" fmla="*/ 428612 h 607648"/>
              <a:gd name="connsiteX134" fmla="*/ 290164 w 337286"/>
              <a:gd name="connsiteY134" fmla="*/ 455987 h 607648"/>
              <a:gd name="connsiteX135" fmla="*/ 273511 w 337286"/>
              <a:gd name="connsiteY135" fmla="*/ 458673 h 607648"/>
              <a:gd name="connsiteX136" fmla="*/ 273511 w 337286"/>
              <a:gd name="connsiteY136" fmla="*/ 431211 h 607648"/>
              <a:gd name="connsiteX137" fmla="*/ 290164 w 337286"/>
              <a:gd name="connsiteY137" fmla="*/ 428612 h 607648"/>
              <a:gd name="connsiteX138" fmla="*/ 635 w 337286"/>
              <a:gd name="connsiteY138" fmla="*/ 420497 h 607648"/>
              <a:gd name="connsiteX139" fmla="*/ 35283 w 337286"/>
              <a:gd name="connsiteY139" fmla="*/ 428634 h 607648"/>
              <a:gd name="connsiteX140" fmla="*/ 35283 w 337286"/>
              <a:gd name="connsiteY140" fmla="*/ 455991 h 607648"/>
              <a:gd name="connsiteX141" fmla="*/ 635 w 337286"/>
              <a:gd name="connsiteY141" fmla="*/ 447593 h 607648"/>
              <a:gd name="connsiteX142" fmla="*/ 337091 w 337286"/>
              <a:gd name="connsiteY142" fmla="*/ 417957 h 607648"/>
              <a:gd name="connsiteX143" fmla="*/ 337091 w 337286"/>
              <a:gd name="connsiteY143" fmla="*/ 445306 h 607648"/>
              <a:gd name="connsiteX144" fmla="*/ 336052 w 337286"/>
              <a:gd name="connsiteY144" fmla="*/ 445393 h 607648"/>
              <a:gd name="connsiteX145" fmla="*/ 301173 w 337286"/>
              <a:gd name="connsiteY145" fmla="*/ 453875 h 607648"/>
              <a:gd name="connsiteX146" fmla="*/ 301173 w 337286"/>
              <a:gd name="connsiteY146" fmla="*/ 426612 h 607648"/>
              <a:gd name="connsiteX147" fmla="*/ 337091 w 337286"/>
              <a:gd name="connsiteY147" fmla="*/ 417957 h 607648"/>
              <a:gd name="connsiteX148" fmla="*/ 195325 w 337286"/>
              <a:gd name="connsiteY148" fmla="*/ 396293 h 607648"/>
              <a:gd name="connsiteX149" fmla="*/ 195325 w 337286"/>
              <a:gd name="connsiteY149" fmla="*/ 427073 h 607648"/>
              <a:gd name="connsiteX150" fmla="*/ 172815 w 337286"/>
              <a:gd name="connsiteY150" fmla="*/ 427765 h 607648"/>
              <a:gd name="connsiteX151" fmla="*/ 172815 w 337286"/>
              <a:gd name="connsiteY151" fmla="*/ 396639 h 607648"/>
              <a:gd name="connsiteX152" fmla="*/ 195325 w 337286"/>
              <a:gd name="connsiteY152" fmla="*/ 396293 h 607648"/>
              <a:gd name="connsiteX153" fmla="*/ 137038 w 337286"/>
              <a:gd name="connsiteY153" fmla="*/ 396082 h 607648"/>
              <a:gd name="connsiteX154" fmla="*/ 161806 w 337286"/>
              <a:gd name="connsiteY154" fmla="*/ 396601 h 607648"/>
              <a:gd name="connsiteX155" fmla="*/ 161806 w 337286"/>
              <a:gd name="connsiteY155" fmla="*/ 427836 h 607648"/>
              <a:gd name="connsiteX156" fmla="*/ 158862 w 337286"/>
              <a:gd name="connsiteY156" fmla="*/ 427836 h 607648"/>
              <a:gd name="connsiteX157" fmla="*/ 137038 w 337286"/>
              <a:gd name="connsiteY157" fmla="*/ 427576 h 607648"/>
              <a:gd name="connsiteX158" fmla="*/ 228914 w 337286"/>
              <a:gd name="connsiteY158" fmla="*/ 394741 h 607648"/>
              <a:gd name="connsiteX159" fmla="*/ 228914 w 337286"/>
              <a:gd name="connsiteY159" fmla="*/ 425009 h 607648"/>
              <a:gd name="connsiteX160" fmla="*/ 206404 w 337286"/>
              <a:gd name="connsiteY160" fmla="*/ 426566 h 607648"/>
              <a:gd name="connsiteX161" fmla="*/ 206404 w 337286"/>
              <a:gd name="connsiteY161" fmla="*/ 395865 h 607648"/>
              <a:gd name="connsiteX162" fmla="*/ 228914 w 337286"/>
              <a:gd name="connsiteY162" fmla="*/ 394741 h 607648"/>
              <a:gd name="connsiteX163" fmla="*/ 107471 w 337286"/>
              <a:gd name="connsiteY163" fmla="*/ 394741 h 607648"/>
              <a:gd name="connsiteX164" fmla="*/ 126030 w 337286"/>
              <a:gd name="connsiteY164" fmla="*/ 395777 h 607648"/>
              <a:gd name="connsiteX165" fmla="*/ 126030 w 337286"/>
              <a:gd name="connsiteY165" fmla="*/ 427131 h 607648"/>
              <a:gd name="connsiteX166" fmla="*/ 107471 w 337286"/>
              <a:gd name="connsiteY166" fmla="*/ 426181 h 607648"/>
              <a:gd name="connsiteX167" fmla="*/ 77975 w 337286"/>
              <a:gd name="connsiteY167" fmla="*/ 392130 h 607648"/>
              <a:gd name="connsiteX168" fmla="*/ 96534 w 337286"/>
              <a:gd name="connsiteY168" fmla="*/ 393860 h 607648"/>
              <a:gd name="connsiteX169" fmla="*/ 96534 w 337286"/>
              <a:gd name="connsiteY169" fmla="*/ 425437 h 607648"/>
              <a:gd name="connsiteX170" fmla="*/ 77975 w 337286"/>
              <a:gd name="connsiteY170" fmla="*/ 423620 h 607648"/>
              <a:gd name="connsiteX171" fmla="*/ 262432 w 337286"/>
              <a:gd name="connsiteY171" fmla="*/ 391989 h 607648"/>
              <a:gd name="connsiteX172" fmla="*/ 262432 w 337286"/>
              <a:gd name="connsiteY172" fmla="*/ 421522 h 607648"/>
              <a:gd name="connsiteX173" fmla="*/ 239922 w 337286"/>
              <a:gd name="connsiteY173" fmla="*/ 424026 h 607648"/>
              <a:gd name="connsiteX174" fmla="*/ 239922 w 337286"/>
              <a:gd name="connsiteY174" fmla="*/ 393975 h 607648"/>
              <a:gd name="connsiteX175" fmla="*/ 262432 w 337286"/>
              <a:gd name="connsiteY175" fmla="*/ 391989 h 607648"/>
              <a:gd name="connsiteX176" fmla="*/ 290164 w 337286"/>
              <a:gd name="connsiteY176" fmla="*/ 388602 h 607648"/>
              <a:gd name="connsiteX177" fmla="*/ 290164 w 337286"/>
              <a:gd name="connsiteY177" fmla="*/ 417322 h 607648"/>
              <a:gd name="connsiteX178" fmla="*/ 273511 w 337286"/>
              <a:gd name="connsiteY178" fmla="*/ 420004 h 607648"/>
              <a:gd name="connsiteX179" fmla="*/ 273511 w 337286"/>
              <a:gd name="connsiteY179" fmla="*/ 390678 h 607648"/>
              <a:gd name="connsiteX180" fmla="*/ 290164 w 337286"/>
              <a:gd name="connsiteY180" fmla="*/ 388602 h 607648"/>
              <a:gd name="connsiteX181" fmla="*/ 46291 w 337286"/>
              <a:gd name="connsiteY181" fmla="*/ 387826 h 607648"/>
              <a:gd name="connsiteX182" fmla="*/ 66967 w 337286"/>
              <a:gd name="connsiteY182" fmla="*/ 390766 h 607648"/>
              <a:gd name="connsiteX183" fmla="*/ 66967 w 337286"/>
              <a:gd name="connsiteY183" fmla="*/ 422332 h 607648"/>
              <a:gd name="connsiteX184" fmla="*/ 46291 w 337286"/>
              <a:gd name="connsiteY184" fmla="*/ 419305 h 607648"/>
              <a:gd name="connsiteX185" fmla="*/ 337004 w 337286"/>
              <a:gd name="connsiteY185" fmla="*/ 379993 h 607648"/>
              <a:gd name="connsiteX186" fmla="*/ 337091 w 337286"/>
              <a:gd name="connsiteY186" fmla="*/ 406628 h 607648"/>
              <a:gd name="connsiteX187" fmla="*/ 336052 w 337286"/>
              <a:gd name="connsiteY187" fmla="*/ 406714 h 607648"/>
              <a:gd name="connsiteX188" fmla="*/ 301173 w 337286"/>
              <a:gd name="connsiteY188" fmla="*/ 415276 h 607648"/>
              <a:gd name="connsiteX189" fmla="*/ 301173 w 337286"/>
              <a:gd name="connsiteY189" fmla="*/ 386825 h 607648"/>
              <a:gd name="connsiteX190" fmla="*/ 337004 w 337286"/>
              <a:gd name="connsiteY190" fmla="*/ 379993 h 607648"/>
              <a:gd name="connsiteX191" fmla="*/ 565 w 337286"/>
              <a:gd name="connsiteY191" fmla="*/ 377876 h 607648"/>
              <a:gd name="connsiteX192" fmla="*/ 35283 w 337286"/>
              <a:gd name="connsiteY192" fmla="*/ 385921 h 607648"/>
              <a:gd name="connsiteX193" fmla="*/ 35283 w 337286"/>
              <a:gd name="connsiteY193" fmla="*/ 417322 h 607648"/>
              <a:gd name="connsiteX194" fmla="*/ 565 w 337286"/>
              <a:gd name="connsiteY194" fmla="*/ 408931 h 607648"/>
              <a:gd name="connsiteX195" fmla="*/ 169338 w 337286"/>
              <a:gd name="connsiteY195" fmla="*/ 331958 h 607648"/>
              <a:gd name="connsiteX196" fmla="*/ 147082 w 337286"/>
              <a:gd name="connsiteY196" fmla="*/ 354087 h 607648"/>
              <a:gd name="connsiteX197" fmla="*/ 169338 w 337286"/>
              <a:gd name="connsiteY197" fmla="*/ 376302 h 607648"/>
              <a:gd name="connsiteX198" fmla="*/ 191508 w 337286"/>
              <a:gd name="connsiteY198" fmla="*/ 354087 h 607648"/>
              <a:gd name="connsiteX199" fmla="*/ 169338 w 337286"/>
              <a:gd name="connsiteY199" fmla="*/ 331958 h 607648"/>
              <a:gd name="connsiteX200" fmla="*/ 273511 w 337286"/>
              <a:gd name="connsiteY200" fmla="*/ 322623 h 607648"/>
              <a:gd name="connsiteX201" fmla="*/ 336933 w 337286"/>
              <a:gd name="connsiteY201" fmla="*/ 322623 h 607648"/>
              <a:gd name="connsiteX202" fmla="*/ 337020 w 337286"/>
              <a:gd name="connsiteY202" fmla="*/ 368521 h 607648"/>
              <a:gd name="connsiteX203" fmla="*/ 273511 w 337286"/>
              <a:gd name="connsiteY203" fmla="*/ 379499 h 607648"/>
              <a:gd name="connsiteX204" fmla="*/ 77975 w 337286"/>
              <a:gd name="connsiteY204" fmla="*/ 322623 h 607648"/>
              <a:gd name="connsiteX205" fmla="*/ 262433 w 337286"/>
              <a:gd name="connsiteY205" fmla="*/ 322623 h 607648"/>
              <a:gd name="connsiteX206" fmla="*/ 262433 w 337286"/>
              <a:gd name="connsiteY206" fmla="*/ 380797 h 607648"/>
              <a:gd name="connsiteX207" fmla="*/ 170291 w 337286"/>
              <a:gd name="connsiteY207" fmla="*/ 385638 h 607648"/>
              <a:gd name="connsiteX208" fmla="*/ 167173 w 337286"/>
              <a:gd name="connsiteY208" fmla="*/ 385638 h 607648"/>
              <a:gd name="connsiteX209" fmla="*/ 77975 w 337286"/>
              <a:gd name="connsiteY209" fmla="*/ 380884 h 607648"/>
              <a:gd name="connsiteX210" fmla="*/ 423 w 337286"/>
              <a:gd name="connsiteY210" fmla="*/ 322623 h 607648"/>
              <a:gd name="connsiteX211" fmla="*/ 66966 w 337286"/>
              <a:gd name="connsiteY211" fmla="*/ 322623 h 607648"/>
              <a:gd name="connsiteX212" fmla="*/ 66966 w 337286"/>
              <a:gd name="connsiteY212" fmla="*/ 379569 h 607648"/>
              <a:gd name="connsiteX213" fmla="*/ 510 w 337286"/>
              <a:gd name="connsiteY213" fmla="*/ 366175 h 607648"/>
              <a:gd name="connsiteX214" fmla="*/ 14552 w 337286"/>
              <a:gd name="connsiteY214" fmla="*/ 93671 h 607648"/>
              <a:gd name="connsiteX215" fmla="*/ 14552 w 337286"/>
              <a:gd name="connsiteY215" fmla="*/ 300213 h 607648"/>
              <a:gd name="connsiteX216" fmla="*/ 320666 w 337286"/>
              <a:gd name="connsiteY216" fmla="*/ 300213 h 607648"/>
              <a:gd name="connsiteX217" fmla="*/ 320666 w 337286"/>
              <a:gd name="connsiteY217" fmla="*/ 93671 h 607648"/>
              <a:gd name="connsiteX218" fmla="*/ 140670 w 337286"/>
              <a:gd name="connsiteY218" fmla="*/ 39613 h 607648"/>
              <a:gd name="connsiteX219" fmla="*/ 135213 w 337286"/>
              <a:gd name="connsiteY219" fmla="*/ 45149 h 607648"/>
              <a:gd name="connsiteX220" fmla="*/ 140670 w 337286"/>
              <a:gd name="connsiteY220" fmla="*/ 50684 h 607648"/>
              <a:gd name="connsiteX221" fmla="*/ 208233 w 337286"/>
              <a:gd name="connsiteY221" fmla="*/ 50684 h 607648"/>
              <a:gd name="connsiteX222" fmla="*/ 213777 w 337286"/>
              <a:gd name="connsiteY222" fmla="*/ 45149 h 607648"/>
              <a:gd name="connsiteX223" fmla="*/ 208233 w 337286"/>
              <a:gd name="connsiteY223" fmla="*/ 39613 h 607648"/>
              <a:gd name="connsiteX224" fmla="*/ 262630 w 337286"/>
              <a:gd name="connsiteY224" fmla="*/ 30359 h 607648"/>
              <a:gd name="connsiteX225" fmla="*/ 257347 w 337286"/>
              <a:gd name="connsiteY225" fmla="*/ 35721 h 607648"/>
              <a:gd name="connsiteX226" fmla="*/ 257347 w 337286"/>
              <a:gd name="connsiteY226" fmla="*/ 49301 h 607648"/>
              <a:gd name="connsiteX227" fmla="*/ 262630 w 337286"/>
              <a:gd name="connsiteY227" fmla="*/ 54663 h 607648"/>
              <a:gd name="connsiteX228" fmla="*/ 268001 w 337286"/>
              <a:gd name="connsiteY228" fmla="*/ 49301 h 607648"/>
              <a:gd name="connsiteX229" fmla="*/ 268001 w 337286"/>
              <a:gd name="connsiteY229" fmla="*/ 35721 h 607648"/>
              <a:gd name="connsiteX230" fmla="*/ 262630 w 337286"/>
              <a:gd name="connsiteY230" fmla="*/ 30359 h 607648"/>
              <a:gd name="connsiteX231" fmla="*/ 167609 w 337286"/>
              <a:gd name="connsiteY231" fmla="*/ 0 h 607648"/>
              <a:gd name="connsiteX232" fmla="*/ 217935 w 337286"/>
              <a:gd name="connsiteY232" fmla="*/ 2335 h 607648"/>
              <a:gd name="connsiteX233" fmla="*/ 286104 w 337286"/>
              <a:gd name="connsiteY233" fmla="*/ 9947 h 607648"/>
              <a:gd name="connsiteX234" fmla="*/ 336517 w 337286"/>
              <a:gd name="connsiteY234" fmla="*/ 66253 h 607648"/>
              <a:gd name="connsiteX235" fmla="*/ 336950 w 337286"/>
              <a:gd name="connsiteY235" fmla="*/ 311544 h 607648"/>
              <a:gd name="connsiteX236" fmla="*/ 346 w 337286"/>
              <a:gd name="connsiteY236" fmla="*/ 311544 h 607648"/>
              <a:gd name="connsiteX237" fmla="*/ 0 w 337286"/>
              <a:gd name="connsiteY237" fmla="*/ 66253 h 607648"/>
              <a:gd name="connsiteX238" fmla="*/ 50239 w 337286"/>
              <a:gd name="connsiteY238" fmla="*/ 9947 h 607648"/>
              <a:gd name="connsiteX239" fmla="*/ 117283 w 337286"/>
              <a:gd name="connsiteY239" fmla="*/ 2335 h 607648"/>
              <a:gd name="connsiteX240" fmla="*/ 167609 w 337286"/>
              <a:gd name="connsiteY240" fmla="*/ 0 h 60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37286" h="607648">
                <a:moveTo>
                  <a:pt x="195325" y="511597"/>
                </a:moveTo>
                <a:lnTo>
                  <a:pt x="195325" y="537502"/>
                </a:lnTo>
                <a:lnTo>
                  <a:pt x="168823" y="538624"/>
                </a:lnTo>
                <a:lnTo>
                  <a:pt x="137038" y="537329"/>
                </a:lnTo>
                <a:lnTo>
                  <a:pt x="137038" y="512115"/>
                </a:lnTo>
                <a:cubicBezTo>
                  <a:pt x="144053" y="512288"/>
                  <a:pt x="151242" y="512374"/>
                  <a:pt x="158777" y="512374"/>
                </a:cubicBezTo>
                <a:lnTo>
                  <a:pt x="161894" y="512374"/>
                </a:lnTo>
                <a:cubicBezTo>
                  <a:pt x="173586" y="512374"/>
                  <a:pt x="184672" y="512029"/>
                  <a:pt x="195325" y="511597"/>
                </a:cubicBezTo>
                <a:close/>
                <a:moveTo>
                  <a:pt x="107471" y="510821"/>
                </a:moveTo>
                <a:cubicBezTo>
                  <a:pt x="113455" y="511167"/>
                  <a:pt x="119612" y="511513"/>
                  <a:pt x="126030" y="511772"/>
                </a:cubicBezTo>
                <a:lnTo>
                  <a:pt x="126030" y="536930"/>
                </a:lnTo>
                <a:lnTo>
                  <a:pt x="107471" y="536239"/>
                </a:lnTo>
                <a:close/>
                <a:moveTo>
                  <a:pt x="228914" y="509551"/>
                </a:moveTo>
                <a:lnTo>
                  <a:pt x="228914" y="536207"/>
                </a:lnTo>
                <a:lnTo>
                  <a:pt x="206404" y="537072"/>
                </a:lnTo>
                <a:lnTo>
                  <a:pt x="206404" y="511109"/>
                </a:lnTo>
                <a:cubicBezTo>
                  <a:pt x="214196" y="510676"/>
                  <a:pt x="221728" y="510157"/>
                  <a:pt x="228914" y="509551"/>
                </a:cubicBezTo>
                <a:close/>
                <a:moveTo>
                  <a:pt x="77975" y="508281"/>
                </a:moveTo>
                <a:cubicBezTo>
                  <a:pt x="83872" y="508887"/>
                  <a:pt x="90030" y="509493"/>
                  <a:pt x="96534" y="510012"/>
                </a:cubicBezTo>
                <a:lnTo>
                  <a:pt x="96534" y="535802"/>
                </a:lnTo>
                <a:lnTo>
                  <a:pt x="77975" y="535110"/>
                </a:lnTo>
                <a:close/>
                <a:moveTo>
                  <a:pt x="262432" y="506234"/>
                </a:moveTo>
                <a:lnTo>
                  <a:pt x="262432" y="534764"/>
                </a:lnTo>
                <a:cubicBezTo>
                  <a:pt x="261653" y="534850"/>
                  <a:pt x="260874" y="534937"/>
                  <a:pt x="260008" y="535023"/>
                </a:cubicBezTo>
                <a:lnTo>
                  <a:pt x="239922" y="535801"/>
                </a:lnTo>
                <a:lnTo>
                  <a:pt x="239922" y="508741"/>
                </a:lnTo>
                <a:cubicBezTo>
                  <a:pt x="247887" y="507963"/>
                  <a:pt x="255419" y="507099"/>
                  <a:pt x="262432" y="506234"/>
                </a:cubicBezTo>
                <a:close/>
                <a:moveTo>
                  <a:pt x="46291" y="504047"/>
                </a:moveTo>
                <a:cubicBezTo>
                  <a:pt x="52606" y="505085"/>
                  <a:pt x="59527" y="506124"/>
                  <a:pt x="66967" y="506989"/>
                </a:cubicBezTo>
                <a:lnTo>
                  <a:pt x="66967" y="533896"/>
                </a:lnTo>
                <a:cubicBezTo>
                  <a:pt x="54336" y="531647"/>
                  <a:pt x="46291" y="526196"/>
                  <a:pt x="46291" y="522562"/>
                </a:cubicBezTo>
                <a:close/>
                <a:moveTo>
                  <a:pt x="290164" y="502071"/>
                </a:moveTo>
                <a:lnTo>
                  <a:pt x="290164" y="522569"/>
                </a:lnTo>
                <a:cubicBezTo>
                  <a:pt x="290164" y="525769"/>
                  <a:pt x="283832" y="530439"/>
                  <a:pt x="273511" y="533120"/>
                </a:cubicBezTo>
                <a:lnTo>
                  <a:pt x="273511" y="504752"/>
                </a:lnTo>
                <a:cubicBezTo>
                  <a:pt x="279409" y="503887"/>
                  <a:pt x="284960" y="503023"/>
                  <a:pt x="290164" y="502071"/>
                </a:cubicBezTo>
                <a:close/>
                <a:moveTo>
                  <a:pt x="337200" y="491416"/>
                </a:moveTo>
                <a:lnTo>
                  <a:pt x="337286" y="542608"/>
                </a:lnTo>
                <a:cubicBezTo>
                  <a:pt x="337373" y="570538"/>
                  <a:pt x="314853" y="595615"/>
                  <a:pt x="286964" y="598642"/>
                </a:cubicBezTo>
                <a:lnTo>
                  <a:pt x="224862" y="605300"/>
                </a:lnTo>
                <a:cubicBezTo>
                  <a:pt x="196972" y="608327"/>
                  <a:pt x="151933" y="608413"/>
                  <a:pt x="124044" y="605646"/>
                </a:cubicBezTo>
                <a:lnTo>
                  <a:pt x="51202" y="598296"/>
                </a:lnTo>
                <a:cubicBezTo>
                  <a:pt x="23399" y="595442"/>
                  <a:pt x="793" y="570538"/>
                  <a:pt x="793" y="542608"/>
                </a:cubicBezTo>
                <a:lnTo>
                  <a:pt x="706" y="494010"/>
                </a:lnTo>
                <a:cubicBezTo>
                  <a:pt x="8155" y="496172"/>
                  <a:pt x="19588" y="499199"/>
                  <a:pt x="35265" y="502139"/>
                </a:cubicBezTo>
                <a:lnTo>
                  <a:pt x="35265" y="522546"/>
                </a:lnTo>
                <a:cubicBezTo>
                  <a:pt x="35265" y="534825"/>
                  <a:pt x="52674" y="544770"/>
                  <a:pt x="75887" y="545721"/>
                </a:cubicBezTo>
                <a:lnTo>
                  <a:pt x="168823" y="549353"/>
                </a:lnTo>
                <a:lnTo>
                  <a:pt x="260460" y="545721"/>
                </a:lnTo>
                <a:cubicBezTo>
                  <a:pt x="283673" y="544770"/>
                  <a:pt x="301169" y="534825"/>
                  <a:pt x="301169" y="522546"/>
                </a:cubicBezTo>
                <a:lnTo>
                  <a:pt x="301169" y="500063"/>
                </a:lnTo>
                <a:cubicBezTo>
                  <a:pt x="320397" y="496345"/>
                  <a:pt x="332436" y="492973"/>
                  <a:pt x="337200" y="491416"/>
                </a:cubicBezTo>
                <a:close/>
                <a:moveTo>
                  <a:pt x="137038" y="477232"/>
                </a:moveTo>
                <a:cubicBezTo>
                  <a:pt x="144053" y="477405"/>
                  <a:pt x="151241" y="477578"/>
                  <a:pt x="158775" y="477578"/>
                </a:cubicBezTo>
                <a:lnTo>
                  <a:pt x="161806" y="477578"/>
                </a:lnTo>
                <a:lnTo>
                  <a:pt x="161806" y="501365"/>
                </a:lnTo>
                <a:lnTo>
                  <a:pt x="158862" y="501365"/>
                </a:lnTo>
                <a:cubicBezTo>
                  <a:pt x="151327" y="501365"/>
                  <a:pt x="144053" y="501279"/>
                  <a:pt x="137038" y="501019"/>
                </a:cubicBezTo>
                <a:close/>
                <a:moveTo>
                  <a:pt x="195325" y="476809"/>
                </a:moveTo>
                <a:lnTo>
                  <a:pt x="195325" y="500619"/>
                </a:lnTo>
                <a:cubicBezTo>
                  <a:pt x="188139" y="500879"/>
                  <a:pt x="180607" y="501139"/>
                  <a:pt x="172815" y="501225"/>
                </a:cubicBezTo>
                <a:lnTo>
                  <a:pt x="172815" y="477415"/>
                </a:lnTo>
                <a:cubicBezTo>
                  <a:pt x="180607" y="477242"/>
                  <a:pt x="188139" y="477069"/>
                  <a:pt x="195325" y="476809"/>
                </a:cubicBezTo>
                <a:close/>
                <a:moveTo>
                  <a:pt x="107471" y="475962"/>
                </a:moveTo>
                <a:cubicBezTo>
                  <a:pt x="113455" y="476308"/>
                  <a:pt x="119612" y="476653"/>
                  <a:pt x="126030" y="476912"/>
                </a:cubicBezTo>
                <a:lnTo>
                  <a:pt x="126030" y="500660"/>
                </a:lnTo>
                <a:cubicBezTo>
                  <a:pt x="119612" y="500401"/>
                  <a:pt x="113368" y="500056"/>
                  <a:pt x="107471" y="499710"/>
                </a:cubicBezTo>
                <a:close/>
                <a:moveTo>
                  <a:pt x="228914" y="474833"/>
                </a:moveTo>
                <a:lnTo>
                  <a:pt x="228914" y="498538"/>
                </a:lnTo>
                <a:cubicBezTo>
                  <a:pt x="221728" y="499144"/>
                  <a:pt x="214196" y="499663"/>
                  <a:pt x="206404" y="500095"/>
                </a:cubicBezTo>
                <a:lnTo>
                  <a:pt x="206404" y="476304"/>
                </a:lnTo>
                <a:cubicBezTo>
                  <a:pt x="214196" y="475871"/>
                  <a:pt x="221728" y="475352"/>
                  <a:pt x="228914" y="474833"/>
                </a:cubicBezTo>
                <a:close/>
                <a:moveTo>
                  <a:pt x="77975" y="473421"/>
                </a:moveTo>
                <a:cubicBezTo>
                  <a:pt x="83872" y="474113"/>
                  <a:pt x="90030" y="474631"/>
                  <a:pt x="96534" y="475149"/>
                </a:cubicBezTo>
                <a:lnTo>
                  <a:pt x="96534" y="498825"/>
                </a:lnTo>
                <a:cubicBezTo>
                  <a:pt x="90030" y="498307"/>
                  <a:pt x="83872" y="497788"/>
                  <a:pt x="77975" y="497097"/>
                </a:cubicBezTo>
                <a:close/>
                <a:moveTo>
                  <a:pt x="262432" y="471375"/>
                </a:moveTo>
                <a:lnTo>
                  <a:pt x="262432" y="494963"/>
                </a:lnTo>
                <a:cubicBezTo>
                  <a:pt x="255419" y="495914"/>
                  <a:pt x="247887" y="496778"/>
                  <a:pt x="239922" y="497555"/>
                </a:cubicBezTo>
                <a:lnTo>
                  <a:pt x="239922" y="473881"/>
                </a:lnTo>
                <a:cubicBezTo>
                  <a:pt x="247887" y="473103"/>
                  <a:pt x="255419" y="472239"/>
                  <a:pt x="262432" y="471375"/>
                </a:cubicBezTo>
                <a:close/>
                <a:moveTo>
                  <a:pt x="46291" y="469187"/>
                </a:moveTo>
                <a:cubicBezTo>
                  <a:pt x="52606" y="470226"/>
                  <a:pt x="59527" y="471266"/>
                  <a:pt x="66967" y="472218"/>
                </a:cubicBezTo>
                <a:lnTo>
                  <a:pt x="66967" y="495861"/>
                </a:lnTo>
                <a:cubicBezTo>
                  <a:pt x="59527" y="494909"/>
                  <a:pt x="52606" y="493869"/>
                  <a:pt x="46291" y="492830"/>
                </a:cubicBezTo>
                <a:close/>
                <a:moveTo>
                  <a:pt x="290164" y="467282"/>
                </a:moveTo>
                <a:lnTo>
                  <a:pt x="290164" y="490798"/>
                </a:lnTo>
                <a:cubicBezTo>
                  <a:pt x="285047" y="491662"/>
                  <a:pt x="279409" y="492613"/>
                  <a:pt x="273511" y="493391"/>
                </a:cubicBezTo>
                <a:lnTo>
                  <a:pt x="273511" y="469876"/>
                </a:lnTo>
                <a:cubicBezTo>
                  <a:pt x="279409" y="469011"/>
                  <a:pt x="284960" y="468146"/>
                  <a:pt x="290164" y="467282"/>
                </a:cubicBezTo>
                <a:close/>
                <a:moveTo>
                  <a:pt x="635" y="459167"/>
                </a:moveTo>
                <a:cubicBezTo>
                  <a:pt x="8084" y="461326"/>
                  <a:pt x="19518" y="464349"/>
                  <a:pt x="35283" y="467286"/>
                </a:cubicBezTo>
                <a:lnTo>
                  <a:pt x="35283" y="490780"/>
                </a:lnTo>
                <a:cubicBezTo>
                  <a:pt x="18652" y="487584"/>
                  <a:pt x="7131" y="484389"/>
                  <a:pt x="722" y="482402"/>
                </a:cubicBezTo>
                <a:close/>
                <a:moveTo>
                  <a:pt x="337145" y="456627"/>
                </a:moveTo>
                <a:lnTo>
                  <a:pt x="337232" y="480080"/>
                </a:lnTo>
                <a:cubicBezTo>
                  <a:pt x="336885" y="480167"/>
                  <a:pt x="336452" y="480080"/>
                  <a:pt x="336105" y="480253"/>
                </a:cubicBezTo>
                <a:cubicBezTo>
                  <a:pt x="335845" y="480340"/>
                  <a:pt x="323883" y="484234"/>
                  <a:pt x="301173" y="488734"/>
                </a:cubicBezTo>
                <a:lnTo>
                  <a:pt x="301173" y="465194"/>
                </a:lnTo>
                <a:cubicBezTo>
                  <a:pt x="320329" y="461473"/>
                  <a:pt x="332378" y="458098"/>
                  <a:pt x="337145" y="456627"/>
                </a:cubicBezTo>
                <a:close/>
                <a:moveTo>
                  <a:pt x="137038" y="438633"/>
                </a:moveTo>
                <a:cubicBezTo>
                  <a:pt x="144053" y="438806"/>
                  <a:pt x="151241" y="438892"/>
                  <a:pt x="158775" y="438892"/>
                </a:cubicBezTo>
                <a:lnTo>
                  <a:pt x="161806" y="438892"/>
                </a:lnTo>
                <a:lnTo>
                  <a:pt x="161806" y="466506"/>
                </a:lnTo>
                <a:lnTo>
                  <a:pt x="158862" y="466506"/>
                </a:lnTo>
                <a:cubicBezTo>
                  <a:pt x="151327" y="466506"/>
                  <a:pt x="144053" y="466419"/>
                  <a:pt x="137038" y="466246"/>
                </a:cubicBezTo>
                <a:close/>
                <a:moveTo>
                  <a:pt x="195325" y="438139"/>
                </a:moveTo>
                <a:lnTo>
                  <a:pt x="195325" y="465759"/>
                </a:lnTo>
                <a:cubicBezTo>
                  <a:pt x="188139" y="466105"/>
                  <a:pt x="180607" y="466278"/>
                  <a:pt x="172815" y="466365"/>
                </a:cubicBezTo>
                <a:lnTo>
                  <a:pt x="172815" y="438745"/>
                </a:lnTo>
                <a:cubicBezTo>
                  <a:pt x="180607" y="438658"/>
                  <a:pt x="188139" y="438398"/>
                  <a:pt x="195325" y="438139"/>
                </a:cubicBezTo>
                <a:close/>
                <a:moveTo>
                  <a:pt x="107471" y="437292"/>
                </a:moveTo>
                <a:cubicBezTo>
                  <a:pt x="113455" y="437724"/>
                  <a:pt x="119612" y="437983"/>
                  <a:pt x="126030" y="438242"/>
                </a:cubicBezTo>
                <a:lnTo>
                  <a:pt x="126030" y="465800"/>
                </a:lnTo>
                <a:cubicBezTo>
                  <a:pt x="119612" y="465541"/>
                  <a:pt x="113368" y="465195"/>
                  <a:pt x="107471" y="464849"/>
                </a:cubicBezTo>
                <a:close/>
                <a:moveTo>
                  <a:pt x="228914" y="436163"/>
                </a:moveTo>
                <a:lnTo>
                  <a:pt x="228914" y="463678"/>
                </a:lnTo>
                <a:cubicBezTo>
                  <a:pt x="221728" y="464284"/>
                  <a:pt x="214196" y="464803"/>
                  <a:pt x="206404" y="465236"/>
                </a:cubicBezTo>
                <a:lnTo>
                  <a:pt x="206404" y="437634"/>
                </a:lnTo>
                <a:cubicBezTo>
                  <a:pt x="214196" y="437288"/>
                  <a:pt x="221728" y="436768"/>
                  <a:pt x="228914" y="436163"/>
                </a:cubicBezTo>
                <a:close/>
                <a:moveTo>
                  <a:pt x="77975" y="434822"/>
                </a:moveTo>
                <a:cubicBezTo>
                  <a:pt x="83872" y="435428"/>
                  <a:pt x="90030" y="435948"/>
                  <a:pt x="96534" y="436468"/>
                </a:cubicBezTo>
                <a:lnTo>
                  <a:pt x="96534" y="464107"/>
                </a:lnTo>
                <a:cubicBezTo>
                  <a:pt x="90030" y="463500"/>
                  <a:pt x="83872" y="462980"/>
                  <a:pt x="77975" y="462287"/>
                </a:cubicBezTo>
                <a:close/>
                <a:moveTo>
                  <a:pt x="262432" y="432705"/>
                </a:moveTo>
                <a:lnTo>
                  <a:pt x="262432" y="460188"/>
                </a:lnTo>
                <a:cubicBezTo>
                  <a:pt x="255419" y="461053"/>
                  <a:pt x="247887" y="461917"/>
                  <a:pt x="239922" y="462695"/>
                </a:cubicBezTo>
                <a:lnTo>
                  <a:pt x="239922" y="435211"/>
                </a:lnTo>
                <a:cubicBezTo>
                  <a:pt x="247887" y="434433"/>
                  <a:pt x="255419" y="433569"/>
                  <a:pt x="262432" y="432705"/>
                </a:cubicBezTo>
                <a:close/>
                <a:moveTo>
                  <a:pt x="46291" y="430588"/>
                </a:moveTo>
                <a:cubicBezTo>
                  <a:pt x="52606" y="431628"/>
                  <a:pt x="59527" y="432581"/>
                  <a:pt x="66967" y="433534"/>
                </a:cubicBezTo>
                <a:lnTo>
                  <a:pt x="66967" y="461002"/>
                </a:lnTo>
                <a:cubicBezTo>
                  <a:pt x="59527" y="460049"/>
                  <a:pt x="52606" y="459009"/>
                  <a:pt x="46291" y="457969"/>
                </a:cubicBezTo>
                <a:close/>
                <a:moveTo>
                  <a:pt x="290164" y="428612"/>
                </a:moveTo>
                <a:lnTo>
                  <a:pt x="290164" y="455987"/>
                </a:lnTo>
                <a:cubicBezTo>
                  <a:pt x="285047" y="456853"/>
                  <a:pt x="279409" y="457806"/>
                  <a:pt x="273511" y="458673"/>
                </a:cubicBezTo>
                <a:lnTo>
                  <a:pt x="273511" y="431211"/>
                </a:lnTo>
                <a:cubicBezTo>
                  <a:pt x="279409" y="430344"/>
                  <a:pt x="284960" y="429478"/>
                  <a:pt x="290164" y="428612"/>
                </a:cubicBezTo>
                <a:close/>
                <a:moveTo>
                  <a:pt x="635" y="420497"/>
                </a:moveTo>
                <a:cubicBezTo>
                  <a:pt x="7998" y="422661"/>
                  <a:pt x="19518" y="425691"/>
                  <a:pt x="35283" y="428634"/>
                </a:cubicBezTo>
                <a:lnTo>
                  <a:pt x="35283" y="455991"/>
                </a:lnTo>
                <a:cubicBezTo>
                  <a:pt x="18652" y="452788"/>
                  <a:pt x="7045" y="449585"/>
                  <a:pt x="635" y="447593"/>
                </a:cubicBezTo>
                <a:close/>
                <a:moveTo>
                  <a:pt x="337091" y="417957"/>
                </a:moveTo>
                <a:lnTo>
                  <a:pt x="337091" y="445306"/>
                </a:lnTo>
                <a:cubicBezTo>
                  <a:pt x="336745" y="445306"/>
                  <a:pt x="336399" y="445306"/>
                  <a:pt x="336052" y="445393"/>
                </a:cubicBezTo>
                <a:cubicBezTo>
                  <a:pt x="335793" y="445479"/>
                  <a:pt x="323849" y="449461"/>
                  <a:pt x="301173" y="453875"/>
                </a:cubicBezTo>
                <a:lnTo>
                  <a:pt x="301173" y="426612"/>
                </a:lnTo>
                <a:cubicBezTo>
                  <a:pt x="320214" y="422890"/>
                  <a:pt x="332158" y="419515"/>
                  <a:pt x="337091" y="417957"/>
                </a:cubicBezTo>
                <a:close/>
                <a:moveTo>
                  <a:pt x="195325" y="396293"/>
                </a:moveTo>
                <a:lnTo>
                  <a:pt x="195325" y="427073"/>
                </a:lnTo>
                <a:cubicBezTo>
                  <a:pt x="188139" y="427419"/>
                  <a:pt x="180607" y="427592"/>
                  <a:pt x="172815" y="427765"/>
                </a:cubicBezTo>
                <a:lnTo>
                  <a:pt x="172815" y="396639"/>
                </a:lnTo>
                <a:cubicBezTo>
                  <a:pt x="180607" y="396639"/>
                  <a:pt x="188053" y="396466"/>
                  <a:pt x="195325" y="396293"/>
                </a:cubicBezTo>
                <a:close/>
                <a:moveTo>
                  <a:pt x="137038" y="396082"/>
                </a:moveTo>
                <a:cubicBezTo>
                  <a:pt x="145005" y="396341"/>
                  <a:pt x="153146" y="396514"/>
                  <a:pt x="161806" y="396601"/>
                </a:cubicBezTo>
                <a:lnTo>
                  <a:pt x="161806" y="427836"/>
                </a:lnTo>
                <a:cubicBezTo>
                  <a:pt x="160767" y="427836"/>
                  <a:pt x="159814" y="427836"/>
                  <a:pt x="158862" y="427836"/>
                </a:cubicBezTo>
                <a:cubicBezTo>
                  <a:pt x="151327" y="427836"/>
                  <a:pt x="144053" y="427749"/>
                  <a:pt x="137038" y="427576"/>
                </a:cubicBezTo>
                <a:close/>
                <a:moveTo>
                  <a:pt x="228914" y="394741"/>
                </a:moveTo>
                <a:lnTo>
                  <a:pt x="228914" y="425009"/>
                </a:lnTo>
                <a:cubicBezTo>
                  <a:pt x="221728" y="425614"/>
                  <a:pt x="214196" y="426133"/>
                  <a:pt x="206404" y="426566"/>
                </a:cubicBezTo>
                <a:lnTo>
                  <a:pt x="206404" y="395865"/>
                </a:lnTo>
                <a:cubicBezTo>
                  <a:pt x="214109" y="395606"/>
                  <a:pt x="221728" y="395260"/>
                  <a:pt x="228914" y="394741"/>
                </a:cubicBezTo>
                <a:close/>
                <a:moveTo>
                  <a:pt x="107471" y="394741"/>
                </a:moveTo>
                <a:cubicBezTo>
                  <a:pt x="113455" y="395173"/>
                  <a:pt x="119612" y="395518"/>
                  <a:pt x="126030" y="395777"/>
                </a:cubicBezTo>
                <a:lnTo>
                  <a:pt x="126030" y="427131"/>
                </a:lnTo>
                <a:cubicBezTo>
                  <a:pt x="119612" y="426872"/>
                  <a:pt x="113368" y="426613"/>
                  <a:pt x="107471" y="426181"/>
                </a:cubicBezTo>
                <a:close/>
                <a:moveTo>
                  <a:pt x="77975" y="392130"/>
                </a:moveTo>
                <a:cubicBezTo>
                  <a:pt x="83872" y="392735"/>
                  <a:pt x="90030" y="393341"/>
                  <a:pt x="96534" y="393860"/>
                </a:cubicBezTo>
                <a:lnTo>
                  <a:pt x="96534" y="425437"/>
                </a:lnTo>
                <a:cubicBezTo>
                  <a:pt x="90030" y="424918"/>
                  <a:pt x="83872" y="424312"/>
                  <a:pt x="77975" y="423620"/>
                </a:cubicBezTo>
                <a:close/>
                <a:moveTo>
                  <a:pt x="262432" y="391989"/>
                </a:moveTo>
                <a:lnTo>
                  <a:pt x="262432" y="421522"/>
                </a:lnTo>
                <a:cubicBezTo>
                  <a:pt x="255419" y="422385"/>
                  <a:pt x="247887" y="423249"/>
                  <a:pt x="239922" y="424026"/>
                </a:cubicBezTo>
                <a:lnTo>
                  <a:pt x="239922" y="393975"/>
                </a:lnTo>
                <a:cubicBezTo>
                  <a:pt x="247801" y="393370"/>
                  <a:pt x="255333" y="392680"/>
                  <a:pt x="262432" y="391989"/>
                </a:cubicBezTo>
                <a:close/>
                <a:moveTo>
                  <a:pt x="290164" y="388602"/>
                </a:moveTo>
                <a:lnTo>
                  <a:pt x="290164" y="417322"/>
                </a:lnTo>
                <a:cubicBezTo>
                  <a:pt x="285047" y="418274"/>
                  <a:pt x="279409" y="419139"/>
                  <a:pt x="273511" y="420004"/>
                </a:cubicBezTo>
                <a:lnTo>
                  <a:pt x="273511" y="390678"/>
                </a:lnTo>
                <a:cubicBezTo>
                  <a:pt x="279322" y="389986"/>
                  <a:pt x="284873" y="389294"/>
                  <a:pt x="290164" y="388602"/>
                </a:cubicBezTo>
                <a:close/>
                <a:moveTo>
                  <a:pt x="46291" y="387826"/>
                </a:moveTo>
                <a:cubicBezTo>
                  <a:pt x="52606" y="388864"/>
                  <a:pt x="59527" y="389901"/>
                  <a:pt x="66967" y="390766"/>
                </a:cubicBezTo>
                <a:lnTo>
                  <a:pt x="66967" y="422332"/>
                </a:lnTo>
                <a:cubicBezTo>
                  <a:pt x="59527" y="421380"/>
                  <a:pt x="52606" y="420429"/>
                  <a:pt x="46291" y="419305"/>
                </a:cubicBezTo>
                <a:close/>
                <a:moveTo>
                  <a:pt x="337004" y="379993"/>
                </a:moveTo>
                <a:lnTo>
                  <a:pt x="337091" y="406628"/>
                </a:lnTo>
                <a:cubicBezTo>
                  <a:pt x="336745" y="406628"/>
                  <a:pt x="336399" y="406628"/>
                  <a:pt x="336052" y="406714"/>
                </a:cubicBezTo>
                <a:cubicBezTo>
                  <a:pt x="335793" y="406801"/>
                  <a:pt x="323849" y="410779"/>
                  <a:pt x="301173" y="415276"/>
                </a:cubicBezTo>
                <a:lnTo>
                  <a:pt x="301173" y="386825"/>
                </a:lnTo>
                <a:cubicBezTo>
                  <a:pt x="316059" y="384490"/>
                  <a:pt x="328090" y="382068"/>
                  <a:pt x="337004" y="379993"/>
                </a:cubicBezTo>
                <a:close/>
                <a:moveTo>
                  <a:pt x="565" y="377876"/>
                </a:moveTo>
                <a:cubicBezTo>
                  <a:pt x="7924" y="380038"/>
                  <a:pt x="19353" y="382980"/>
                  <a:pt x="35283" y="385921"/>
                </a:cubicBezTo>
                <a:lnTo>
                  <a:pt x="35283" y="417322"/>
                </a:lnTo>
                <a:cubicBezTo>
                  <a:pt x="18573" y="414121"/>
                  <a:pt x="7058" y="410920"/>
                  <a:pt x="565" y="408931"/>
                </a:cubicBezTo>
                <a:close/>
                <a:moveTo>
                  <a:pt x="169338" y="331958"/>
                </a:moveTo>
                <a:cubicBezTo>
                  <a:pt x="157041" y="331958"/>
                  <a:pt x="147082" y="341899"/>
                  <a:pt x="147082" y="354087"/>
                </a:cubicBezTo>
                <a:cubicBezTo>
                  <a:pt x="147082" y="366362"/>
                  <a:pt x="157041" y="376302"/>
                  <a:pt x="169338" y="376302"/>
                </a:cubicBezTo>
                <a:cubicBezTo>
                  <a:pt x="181549" y="376302"/>
                  <a:pt x="191508" y="366362"/>
                  <a:pt x="191508" y="354087"/>
                </a:cubicBezTo>
                <a:cubicBezTo>
                  <a:pt x="191508" y="341899"/>
                  <a:pt x="181549" y="331958"/>
                  <a:pt x="169338" y="331958"/>
                </a:cubicBezTo>
                <a:close/>
                <a:moveTo>
                  <a:pt x="273511" y="322623"/>
                </a:moveTo>
                <a:lnTo>
                  <a:pt x="336933" y="322623"/>
                </a:lnTo>
                <a:lnTo>
                  <a:pt x="337020" y="368521"/>
                </a:lnTo>
                <a:cubicBezTo>
                  <a:pt x="324024" y="371633"/>
                  <a:pt x="302710" y="375955"/>
                  <a:pt x="273511" y="379499"/>
                </a:cubicBezTo>
                <a:close/>
                <a:moveTo>
                  <a:pt x="77975" y="322623"/>
                </a:moveTo>
                <a:lnTo>
                  <a:pt x="262433" y="322623"/>
                </a:lnTo>
                <a:lnTo>
                  <a:pt x="262433" y="380797"/>
                </a:lnTo>
                <a:cubicBezTo>
                  <a:pt x="236799" y="383477"/>
                  <a:pt x="206056" y="385551"/>
                  <a:pt x="170291" y="385638"/>
                </a:cubicBezTo>
                <a:lnTo>
                  <a:pt x="167173" y="385638"/>
                </a:lnTo>
                <a:cubicBezTo>
                  <a:pt x="132013" y="385638"/>
                  <a:pt x="102310" y="383650"/>
                  <a:pt x="77975" y="380884"/>
                </a:cubicBezTo>
                <a:close/>
                <a:moveTo>
                  <a:pt x="423" y="322623"/>
                </a:moveTo>
                <a:lnTo>
                  <a:pt x="66966" y="322623"/>
                </a:lnTo>
                <a:lnTo>
                  <a:pt x="66966" y="379569"/>
                </a:lnTo>
                <a:cubicBezTo>
                  <a:pt x="31442" y="374902"/>
                  <a:pt x="9347" y="368854"/>
                  <a:pt x="510" y="366175"/>
                </a:cubicBezTo>
                <a:close/>
                <a:moveTo>
                  <a:pt x="14552" y="93671"/>
                </a:moveTo>
                <a:lnTo>
                  <a:pt x="14552" y="300213"/>
                </a:lnTo>
                <a:lnTo>
                  <a:pt x="320666" y="300213"/>
                </a:lnTo>
                <a:lnTo>
                  <a:pt x="320666" y="93671"/>
                </a:lnTo>
                <a:close/>
                <a:moveTo>
                  <a:pt x="140670" y="39613"/>
                </a:moveTo>
                <a:cubicBezTo>
                  <a:pt x="137638" y="39613"/>
                  <a:pt x="135213" y="42122"/>
                  <a:pt x="135213" y="45149"/>
                </a:cubicBezTo>
                <a:cubicBezTo>
                  <a:pt x="135213" y="48176"/>
                  <a:pt x="137638" y="50684"/>
                  <a:pt x="140670" y="50684"/>
                </a:cubicBezTo>
                <a:lnTo>
                  <a:pt x="208233" y="50684"/>
                </a:lnTo>
                <a:cubicBezTo>
                  <a:pt x="211265" y="50684"/>
                  <a:pt x="213777" y="48176"/>
                  <a:pt x="213777" y="45149"/>
                </a:cubicBezTo>
                <a:cubicBezTo>
                  <a:pt x="213777" y="42122"/>
                  <a:pt x="211265" y="39613"/>
                  <a:pt x="208233" y="39613"/>
                </a:cubicBezTo>
                <a:close/>
                <a:moveTo>
                  <a:pt x="262630" y="30359"/>
                </a:moveTo>
                <a:cubicBezTo>
                  <a:pt x="259685" y="30359"/>
                  <a:pt x="257347" y="32781"/>
                  <a:pt x="257347" y="35721"/>
                </a:cubicBezTo>
                <a:lnTo>
                  <a:pt x="257347" y="49301"/>
                </a:lnTo>
                <a:cubicBezTo>
                  <a:pt x="257347" y="52241"/>
                  <a:pt x="259685" y="54663"/>
                  <a:pt x="262630" y="54663"/>
                </a:cubicBezTo>
                <a:cubicBezTo>
                  <a:pt x="265575" y="54663"/>
                  <a:pt x="268001" y="52241"/>
                  <a:pt x="268001" y="49301"/>
                </a:cubicBezTo>
                <a:lnTo>
                  <a:pt x="268001" y="35721"/>
                </a:lnTo>
                <a:cubicBezTo>
                  <a:pt x="268001" y="32781"/>
                  <a:pt x="265575" y="30359"/>
                  <a:pt x="262630" y="30359"/>
                </a:cubicBezTo>
                <a:close/>
                <a:moveTo>
                  <a:pt x="167609" y="0"/>
                </a:moveTo>
                <a:cubicBezTo>
                  <a:pt x="185821" y="0"/>
                  <a:pt x="204033" y="779"/>
                  <a:pt x="217935" y="2335"/>
                </a:cubicBezTo>
                <a:lnTo>
                  <a:pt x="286104" y="9947"/>
                </a:lnTo>
                <a:cubicBezTo>
                  <a:pt x="313909" y="13147"/>
                  <a:pt x="336517" y="38316"/>
                  <a:pt x="336517" y="66253"/>
                </a:cubicBezTo>
                <a:lnTo>
                  <a:pt x="336950" y="311544"/>
                </a:lnTo>
                <a:lnTo>
                  <a:pt x="346" y="311544"/>
                </a:lnTo>
                <a:lnTo>
                  <a:pt x="0" y="66253"/>
                </a:lnTo>
                <a:cubicBezTo>
                  <a:pt x="0" y="38316"/>
                  <a:pt x="22434" y="13060"/>
                  <a:pt x="50239" y="9947"/>
                </a:cubicBezTo>
                <a:lnTo>
                  <a:pt x="117283" y="2335"/>
                </a:lnTo>
                <a:cubicBezTo>
                  <a:pt x="131186" y="779"/>
                  <a:pt x="149397" y="0"/>
                  <a:pt x="167609" y="0"/>
                </a:cubicBezTo>
                <a:close/>
              </a:path>
            </a:pathLst>
          </a:custGeom>
          <a:solidFill>
            <a:schemeClr val="bg1"/>
          </a:solidFill>
          <a:ln>
            <a:noFill/>
          </a:ln>
        </p:spPr>
        <p:txBody>
          <a:bodyPr/>
          <a:lstStyle/>
          <a:p>
            <a:endParaRPr lang="en-US"/>
          </a:p>
        </p:txBody>
      </p:sp>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834168" y="3333219"/>
            <a:ext cx="391562" cy="391562"/>
          </a:xfrm>
          <a:prstGeom prst="rect">
            <a:avLst/>
          </a:prstGeom>
        </p:spPr>
      </p:pic>
      <p:sp>
        <p:nvSpPr>
          <p:cNvPr id="15" name="Title 2">
            <a:extLst>
              <a:ext uri="{FF2B5EF4-FFF2-40B4-BE49-F238E27FC236}">
                <a16:creationId xmlns:a16="http://schemas.microsoft.com/office/drawing/2014/main" id="{9C959778-ED3C-4D93-B8CB-6A9B67BAA1F6}"/>
              </a:ext>
            </a:extLst>
          </p:cNvPr>
          <p:cNvSpPr txBox="1">
            <a:spLocks/>
          </p:cNvSpPr>
          <p:nvPr/>
        </p:nvSpPr>
        <p:spPr>
          <a:xfrm>
            <a:off x="9465451" y="3201034"/>
            <a:ext cx="2355073" cy="6740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400" dirty="0">
                <a:solidFill>
                  <a:schemeClr val="bg1"/>
                </a:solidFill>
                <a:latin typeface="Bookman Old Style" panose="02050604050505020204" pitchFamily="18" charset="0"/>
                <a:ea typeface="Roboto Black" panose="02000000000000000000" pitchFamily="2" charset="0"/>
              </a:rPr>
              <a:t>800 W Pine Rd, </a:t>
            </a:r>
          </a:p>
          <a:p>
            <a:r>
              <a:rPr lang="it-IT" sz="1400" dirty="0">
                <a:solidFill>
                  <a:schemeClr val="bg1"/>
                </a:solidFill>
                <a:latin typeface="Bookman Old Style" panose="02050604050505020204" pitchFamily="18" charset="0"/>
                <a:ea typeface="Roboto Black" panose="02000000000000000000" pitchFamily="2" charset="0"/>
              </a:rPr>
              <a:t>Strathmore, Alberta </a:t>
            </a:r>
          </a:p>
          <a:p>
            <a:r>
              <a:rPr lang="it-IT" sz="1400" dirty="0">
                <a:solidFill>
                  <a:schemeClr val="bg1"/>
                </a:solidFill>
                <a:latin typeface="Bookman Old Style" panose="02050604050505020204" pitchFamily="18" charset="0"/>
                <a:ea typeface="Roboto Black" panose="02000000000000000000" pitchFamily="2" charset="0"/>
              </a:rPr>
              <a:t>T1P 0A2</a:t>
            </a:r>
            <a:endParaRPr lang="en-US" sz="1400" dirty="0">
              <a:solidFill>
                <a:schemeClr val="bg1"/>
              </a:solidFill>
              <a:latin typeface="Bookman Old Style" panose="02050604050505020204" pitchFamily="18" charset="0"/>
              <a:ea typeface="Roboto Black" panose="02000000000000000000"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3921066"/>
              </p:ext>
            </p:extLst>
          </p:nvPr>
        </p:nvGraphicFramePr>
        <p:xfrm>
          <a:off x="9465453" y="4033738"/>
          <a:ext cx="2593198" cy="487680"/>
        </p:xfrm>
        <a:graphic>
          <a:graphicData uri="http://schemas.openxmlformats.org/drawingml/2006/table">
            <a:tbl>
              <a:tblPr/>
              <a:tblGrid>
                <a:gridCol w="2593198">
                  <a:extLst>
                    <a:ext uri="{9D8B030D-6E8A-4147-A177-3AD203B41FA5}">
                      <a16:colId xmlns:a16="http://schemas.microsoft.com/office/drawing/2014/main" val="20000"/>
                    </a:ext>
                  </a:extLst>
                </a:gridCol>
              </a:tblGrid>
              <a:tr h="441845">
                <a:tc>
                  <a:txBody>
                    <a:bodyPr/>
                    <a:lstStyle/>
                    <a:p>
                      <a:pPr algn="l"/>
                      <a:br>
                        <a:rPr lang="en-US" dirty="0">
                          <a:effectLst/>
                        </a:rPr>
                      </a:br>
                      <a:r>
                        <a:rPr lang="en-US" sz="1400" dirty="0">
                          <a:solidFill>
                            <a:schemeClr val="bg1"/>
                          </a:solidFill>
                          <a:effectLst/>
                          <a:latin typeface="Bookman Old Style" panose="02050604050505020204" pitchFamily="18" charset="0"/>
                        </a:rPr>
                        <a:t>+14039349835</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632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A91F6E6-32DA-4105-8023-DE07D8A1B81F}"/>
              </a:ext>
            </a:extLst>
          </p:cNvPr>
          <p:cNvSpPr txBox="1">
            <a:spLocks/>
          </p:cNvSpPr>
          <p:nvPr/>
        </p:nvSpPr>
        <p:spPr>
          <a:xfrm>
            <a:off x="7647405" y="332201"/>
            <a:ext cx="4340311"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FBA10E"/>
                </a:solidFill>
                <a:latin typeface="Bookman Old Style" panose="02050604050505020204" pitchFamily="18" charset="0"/>
                <a:ea typeface="Roboto Black" panose="02000000000000000000" pitchFamily="2" charset="0"/>
              </a:rPr>
              <a:t>EDO Japan</a:t>
            </a:r>
          </a:p>
        </p:txBody>
      </p:sp>
      <p:sp>
        <p:nvSpPr>
          <p:cNvPr id="6" name="Text Placeholder 7">
            <a:extLst>
              <a:ext uri="{FF2B5EF4-FFF2-40B4-BE49-F238E27FC236}">
                <a16:creationId xmlns:a16="http://schemas.microsoft.com/office/drawing/2014/main" id="{1B764FC9-E649-4F09-8873-BBFABDD3D41C}"/>
              </a:ext>
            </a:extLst>
          </p:cNvPr>
          <p:cNvSpPr txBox="1">
            <a:spLocks/>
          </p:cNvSpPr>
          <p:nvPr/>
        </p:nvSpPr>
        <p:spPr>
          <a:xfrm>
            <a:off x="7804377" y="1254449"/>
            <a:ext cx="3931821" cy="510928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1100" dirty="0">
                <a:solidFill>
                  <a:schemeClr val="bg2"/>
                </a:solidFill>
                <a:latin typeface="Bookman Old Style" panose="02050604050505020204" pitchFamily="18" charset="0"/>
                <a:ea typeface="Roboto" panose="02000000000000000000" pitchFamily="2" charset="0"/>
                <a:cs typeface="Calibri" panose="020F0502020204030204" pitchFamily="34" charset="0"/>
              </a:rPr>
              <a:t>Edo International Food Inc., doing business as Edo Japan, owns and operates a chain of Japanese restaurants throughout Canada. </a:t>
            </a:r>
          </a:p>
          <a:p>
            <a:pPr marL="0" indent="0" algn="just">
              <a:buNone/>
            </a:pPr>
            <a:r>
              <a:rPr lang="en-US" sz="1100" dirty="0">
                <a:solidFill>
                  <a:schemeClr val="bg2"/>
                </a:solidFill>
                <a:latin typeface="Bookman Old Style" panose="02050604050505020204" pitchFamily="18" charset="0"/>
                <a:ea typeface="Roboto" panose="02000000000000000000" pitchFamily="2" charset="0"/>
              </a:rPr>
              <a:t>The company offers </a:t>
            </a:r>
            <a:r>
              <a:rPr lang="en-US" sz="1100" dirty="0" err="1">
                <a:solidFill>
                  <a:schemeClr val="bg2"/>
                </a:solidFill>
                <a:latin typeface="Bookman Old Style" panose="02050604050505020204" pitchFamily="18" charset="0"/>
                <a:ea typeface="Roboto" panose="02000000000000000000" pitchFamily="2" charset="0"/>
              </a:rPr>
              <a:t>teppanyaki</a:t>
            </a:r>
            <a:r>
              <a:rPr lang="en-US" sz="1100" dirty="0">
                <a:solidFill>
                  <a:schemeClr val="bg2"/>
                </a:solidFill>
                <a:latin typeface="Bookman Old Style" panose="02050604050505020204" pitchFamily="18" charset="0"/>
                <a:ea typeface="Roboto" panose="02000000000000000000" pitchFamily="2" charset="0"/>
              </a:rPr>
              <a:t> grill, sushi, </a:t>
            </a:r>
            <a:r>
              <a:rPr lang="en-US" sz="1100" dirty="0" err="1">
                <a:solidFill>
                  <a:schemeClr val="bg2"/>
                </a:solidFill>
                <a:latin typeface="Bookman Old Style" panose="02050604050505020204" pitchFamily="18" charset="0"/>
                <a:ea typeface="Roboto" panose="02000000000000000000" pitchFamily="2" charset="0"/>
              </a:rPr>
              <a:t>udon</a:t>
            </a:r>
            <a:r>
              <a:rPr lang="en-US" sz="1100" dirty="0">
                <a:solidFill>
                  <a:schemeClr val="bg2"/>
                </a:solidFill>
                <a:latin typeface="Bookman Old Style" panose="02050604050505020204" pitchFamily="18" charset="0"/>
                <a:ea typeface="Roboto" panose="02000000000000000000" pitchFamily="2" charset="0"/>
              </a:rPr>
              <a:t> soup, bento box, kid’s meal, and side and snack food items, as well as beverages. It also provides franchise opportunities.</a:t>
            </a:r>
            <a:r>
              <a:rPr lang="en-US" sz="1100" b="0" dirty="0">
                <a:solidFill>
                  <a:schemeClr val="bg2"/>
                </a:solidFill>
                <a:effectLst/>
                <a:latin typeface="Bookman Old Style" panose="02050604050505020204" pitchFamily="18" charset="0"/>
              </a:rPr>
              <a:t> </a:t>
            </a:r>
          </a:p>
          <a:p>
            <a:pPr marL="0" indent="0" algn="just">
              <a:buNone/>
            </a:pPr>
            <a:r>
              <a:rPr lang="en-US" sz="1100" b="0" i="0" dirty="0">
                <a:solidFill>
                  <a:schemeClr val="bg2"/>
                </a:solidFill>
                <a:effectLst/>
                <a:latin typeface="Bookman Old Style" panose="02050604050505020204" pitchFamily="18" charset="0"/>
              </a:rPr>
              <a:t>Founded over 30 years ago in Calgary, Alberta, Canada, the very first Edo Japan restaurant started with the simple idea of serving traditional Japanese Tappan-style meals using fresh, quality ingredients and our signature Teriyaki sauce (a recipe that remains a closely guarded secret even today). </a:t>
            </a:r>
          </a:p>
          <a:p>
            <a:pPr marL="0" indent="0" algn="just">
              <a:buNone/>
            </a:pPr>
            <a:r>
              <a:rPr lang="en-US" sz="1100" b="0" i="0" dirty="0">
                <a:solidFill>
                  <a:schemeClr val="bg2"/>
                </a:solidFill>
                <a:effectLst/>
                <a:latin typeface="Bookman Old Style" panose="02050604050505020204" pitchFamily="18" charset="0"/>
              </a:rPr>
              <a:t>Since then we've become one of Canada's fastest growing restaurants, with over 100 Edo Japan food court and storefront locations across the country, serving food that's still fresh and delicious. Established in 1979 in Calgary, Alberta, Edo Japan was designed to bring the freshness of hot Japanese </a:t>
            </a:r>
            <a:r>
              <a:rPr lang="en-US" sz="1100" b="0" i="0" dirty="0" err="1">
                <a:solidFill>
                  <a:schemeClr val="bg2"/>
                </a:solidFill>
                <a:effectLst/>
                <a:latin typeface="Bookman Old Style" panose="02050604050505020204" pitchFamily="18" charset="0"/>
              </a:rPr>
              <a:t>Teppan</a:t>
            </a:r>
            <a:r>
              <a:rPr lang="en-US" sz="1100" b="0" i="0" dirty="0">
                <a:solidFill>
                  <a:schemeClr val="bg2"/>
                </a:solidFill>
                <a:effectLst/>
                <a:latin typeface="Bookman Old Style" panose="02050604050505020204" pitchFamily="18" charset="0"/>
              </a:rPr>
              <a:t>-style cooking to suburban shopping centers and food courts across Canada. </a:t>
            </a:r>
          </a:p>
          <a:p>
            <a:pPr marL="0" indent="0" algn="just">
              <a:buNone/>
            </a:pPr>
            <a:r>
              <a:rPr lang="en-US" sz="1100" b="0" i="0" dirty="0">
                <a:solidFill>
                  <a:schemeClr val="bg2"/>
                </a:solidFill>
                <a:effectLst/>
                <a:latin typeface="Bookman Old Style" panose="02050604050505020204" pitchFamily="18" charset="0"/>
              </a:rPr>
              <a:t>Offering the highest quality, freshly prepared food in the quick service restaurant industry, Edo Japan has quickly become a popular alternative with more than 112 locations across Canada, serving more than eight million meals annually.</a:t>
            </a:r>
            <a:endParaRPr lang="en-US" sz="1100" dirty="0">
              <a:solidFill>
                <a:schemeClr val="bg2"/>
              </a:solidFill>
              <a:latin typeface="Bookman Old Style" panose="02050604050505020204" pitchFamily="18" charset="0"/>
              <a:ea typeface="Roboto" panose="02000000000000000000" pitchFamily="2" charset="0"/>
            </a:endParaRPr>
          </a:p>
        </p:txBody>
      </p:sp>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1481" r="11481"/>
          <a:stretch>
            <a:fillRect/>
          </a:stretch>
        </p:blipFill>
        <p:spPr>
          <a:xfrm>
            <a:off x="-1" y="0"/>
            <a:ext cx="7639665" cy="6858000"/>
          </a:xfrm>
        </p:spPr>
      </p:pic>
    </p:spTree>
    <p:extLst>
      <p:ext uri="{BB962C8B-B14F-4D97-AF65-F5344CB8AC3E}">
        <p14:creationId xmlns:p14="http://schemas.microsoft.com/office/powerpoint/2010/main" val="68649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EF2BC80-6753-434B-91F2-C72E497F66B6}"/>
              </a:ext>
            </a:extLst>
          </p:cNvPr>
          <p:cNvSpPr txBox="1">
            <a:spLocks/>
          </p:cNvSpPr>
          <p:nvPr/>
        </p:nvSpPr>
        <p:spPr>
          <a:xfrm>
            <a:off x="196190" y="2041751"/>
            <a:ext cx="4471141"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FBA10E"/>
                </a:solidFill>
                <a:latin typeface="Bookman Old Style" panose="02050604050505020204" pitchFamily="18" charset="0"/>
                <a:ea typeface="Roboto Black" panose="02000000000000000000" pitchFamily="2" charset="0"/>
              </a:rPr>
              <a:t>TWHK FOOD</a:t>
            </a:r>
          </a:p>
        </p:txBody>
      </p:sp>
      <p:sp>
        <p:nvSpPr>
          <p:cNvPr id="6" name="Title 2">
            <a:extLst>
              <a:ext uri="{FF2B5EF4-FFF2-40B4-BE49-F238E27FC236}">
                <a16:creationId xmlns:a16="http://schemas.microsoft.com/office/drawing/2014/main" id="{2B74B331-0771-4D76-9E3B-ED5F7D75D3EC}"/>
              </a:ext>
            </a:extLst>
          </p:cNvPr>
          <p:cNvSpPr txBox="1">
            <a:spLocks/>
          </p:cNvSpPr>
          <p:nvPr/>
        </p:nvSpPr>
        <p:spPr>
          <a:xfrm>
            <a:off x="203136" y="3278529"/>
            <a:ext cx="4281714" cy="85408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100" b="0" i="0" dirty="0">
                <a:solidFill>
                  <a:schemeClr val="bg2"/>
                </a:solidFill>
                <a:effectLst/>
                <a:latin typeface="Bookman Old Style" panose="02050604050505020204" pitchFamily="18" charset="0"/>
              </a:rPr>
              <a:t>TWHK FOOD INC. was founded on 2015-11-05 and has its registered office in Strathmore. </a:t>
            </a:r>
          </a:p>
          <a:p>
            <a:endParaRPr lang="en-US" sz="1100" dirty="0">
              <a:solidFill>
                <a:schemeClr val="bg2"/>
              </a:solidFill>
              <a:latin typeface="Bookman Old Style" panose="02050604050505020204" pitchFamily="18" charset="0"/>
            </a:endParaRPr>
          </a:p>
          <a:p>
            <a:pPr marL="285750" indent="-285750">
              <a:buFont typeface="Arial" panose="020B0604020202020204" pitchFamily="34" charset="0"/>
              <a:buChar char="•"/>
            </a:pPr>
            <a:r>
              <a:rPr lang="en-US" sz="1100" b="0" i="0" dirty="0">
                <a:solidFill>
                  <a:schemeClr val="bg2"/>
                </a:solidFill>
                <a:effectLst/>
                <a:latin typeface="Bookman Old Style" panose="02050604050505020204" pitchFamily="18" charset="0"/>
              </a:rPr>
              <a:t>TWHK Food Inc. is a business registered in Canada with Alberta Government Services Corporate Registry.</a:t>
            </a:r>
          </a:p>
        </p:txBody>
      </p:sp>
      <p:sp>
        <p:nvSpPr>
          <p:cNvPr id="7" name="Text Placeholder 7">
            <a:extLst>
              <a:ext uri="{FF2B5EF4-FFF2-40B4-BE49-F238E27FC236}">
                <a16:creationId xmlns:a16="http://schemas.microsoft.com/office/drawing/2014/main" id="{FC888BC3-E479-4AF8-872A-EB552021F8CA}"/>
              </a:ext>
            </a:extLst>
          </p:cNvPr>
          <p:cNvSpPr txBox="1">
            <a:spLocks/>
          </p:cNvSpPr>
          <p:nvPr/>
        </p:nvSpPr>
        <p:spPr>
          <a:xfrm>
            <a:off x="1170559" y="3278529"/>
            <a:ext cx="3156856" cy="2090858"/>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endParaRPr lang="en-US" sz="1600" dirty="0">
              <a:solidFill>
                <a:schemeClr val="bg1"/>
              </a:solidFill>
              <a:latin typeface="Roboto" panose="02000000000000000000" pitchFamily="2" charset="0"/>
              <a:ea typeface="Roboto" panose="02000000000000000000" pitchFamily="2" charset="0"/>
            </a:endParaRPr>
          </a:p>
        </p:txBody>
      </p:sp>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9918" r="9918"/>
          <a:stretch>
            <a:fillRect/>
          </a:stretch>
        </p:blipFill>
        <p:spPr>
          <a:xfrm flipH="1">
            <a:off x="4849812" y="0"/>
            <a:ext cx="7342187" cy="6881813"/>
          </a:xfrm>
        </p:spPr>
      </p:pic>
    </p:spTree>
    <p:extLst>
      <p:ext uri="{BB962C8B-B14F-4D97-AF65-F5344CB8AC3E}">
        <p14:creationId xmlns:p14="http://schemas.microsoft.com/office/powerpoint/2010/main" val="2525993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9501" r="9501"/>
          <a:stretch>
            <a:fillRect/>
          </a:stretch>
        </p:blipFill>
        <p:spPr>
          <a:xfrm>
            <a:off x="0" y="0"/>
            <a:ext cx="7943850" cy="6858000"/>
          </a:xfrm>
        </p:spPr>
      </p:pic>
      <p:sp>
        <p:nvSpPr>
          <p:cNvPr id="6" name="Title 2">
            <a:extLst>
              <a:ext uri="{FF2B5EF4-FFF2-40B4-BE49-F238E27FC236}">
                <a16:creationId xmlns:a16="http://schemas.microsoft.com/office/drawing/2014/main" id="{8EC75520-7707-4E2D-B75B-5FDD44BA5B44}"/>
              </a:ext>
            </a:extLst>
          </p:cNvPr>
          <p:cNvSpPr txBox="1">
            <a:spLocks/>
          </p:cNvSpPr>
          <p:nvPr/>
        </p:nvSpPr>
        <p:spPr>
          <a:xfrm>
            <a:off x="7854688" y="317035"/>
            <a:ext cx="4114800" cy="341632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ZA" sz="4800" b="1" dirty="0">
                <a:solidFill>
                  <a:srgbClr val="FBA10E"/>
                </a:solidFill>
                <a:latin typeface="Bookman Old Style" panose="02050604050505020204" pitchFamily="18" charset="0"/>
              </a:rPr>
              <a:t>Restaurants Industry Overview</a:t>
            </a:r>
          </a:p>
          <a:p>
            <a:pPr algn="r"/>
            <a:r>
              <a:rPr lang="en-ZA" sz="4800" b="1" dirty="0">
                <a:solidFill>
                  <a:srgbClr val="FBA10E"/>
                </a:solidFill>
                <a:latin typeface="Bookman Old Style" panose="02050604050505020204" pitchFamily="18" charset="0"/>
              </a:rPr>
              <a:t>In Canada</a:t>
            </a:r>
            <a:endParaRPr lang="en-US" sz="4800" b="1" dirty="0">
              <a:solidFill>
                <a:srgbClr val="FBA10E"/>
              </a:solidFill>
              <a:latin typeface="Bookman Old Style" panose="02050604050505020204" pitchFamily="18" charset="0"/>
            </a:endParaRPr>
          </a:p>
          <a:p>
            <a:pPr algn="r"/>
            <a:endParaRPr lang="en-US" sz="4800" b="1" dirty="0">
              <a:solidFill>
                <a:srgbClr val="FBA10E"/>
              </a:solidFill>
              <a:latin typeface="Bookman Old Style" panose="02050604050505020204" pitchFamily="18" charset="0"/>
            </a:endParaRPr>
          </a:p>
        </p:txBody>
      </p:sp>
      <p:sp>
        <p:nvSpPr>
          <p:cNvPr id="9" name="Text Placeholder 7">
            <a:extLst>
              <a:ext uri="{FF2B5EF4-FFF2-40B4-BE49-F238E27FC236}">
                <a16:creationId xmlns:a16="http://schemas.microsoft.com/office/drawing/2014/main" id="{DC777DE7-B600-472B-AE54-AE501F0131B3}"/>
              </a:ext>
            </a:extLst>
          </p:cNvPr>
          <p:cNvSpPr txBox="1">
            <a:spLocks/>
          </p:cNvSpPr>
          <p:nvPr/>
        </p:nvSpPr>
        <p:spPr>
          <a:xfrm>
            <a:off x="8340917" y="3733355"/>
            <a:ext cx="3995698" cy="221679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r>
              <a:rPr lang="en-US" sz="1400" dirty="0">
                <a:solidFill>
                  <a:schemeClr val="bg1"/>
                </a:solidFill>
                <a:latin typeface="Bookman Old Style" panose="02050604050505020204" pitchFamily="18" charset="0"/>
                <a:ea typeface="Roboto" panose="02000000000000000000" pitchFamily="2" charset="0"/>
              </a:rPr>
              <a:t>Market Size: $93bn</a:t>
            </a:r>
          </a:p>
          <a:p>
            <a:pPr algn="just"/>
            <a:r>
              <a:rPr lang="en-US" sz="1400" dirty="0">
                <a:solidFill>
                  <a:schemeClr val="bg1"/>
                </a:solidFill>
                <a:latin typeface="Bookman Old Style" panose="02050604050505020204" pitchFamily="18" charset="0"/>
                <a:ea typeface="Roboto" panose="02000000000000000000" pitchFamily="2" charset="0"/>
              </a:rPr>
              <a:t>Industry Employment: 1,357,441</a:t>
            </a:r>
          </a:p>
          <a:p>
            <a:pPr algn="just"/>
            <a:r>
              <a:rPr lang="en-US" sz="1400" dirty="0">
                <a:solidFill>
                  <a:schemeClr val="bg1"/>
                </a:solidFill>
                <a:latin typeface="Bookman Old Style" panose="02050604050505020204" pitchFamily="18" charset="0"/>
                <a:ea typeface="Roboto" panose="02000000000000000000" pitchFamily="2" charset="0"/>
              </a:rPr>
              <a:t>Number of Businesses: 48,742</a:t>
            </a:r>
          </a:p>
          <a:p>
            <a:pPr algn="just"/>
            <a:r>
              <a:rPr lang="en-US" sz="1400" dirty="0">
                <a:solidFill>
                  <a:schemeClr val="bg1"/>
                </a:solidFill>
                <a:latin typeface="Bookman Old Style" panose="02050604050505020204" pitchFamily="18" charset="0"/>
                <a:ea typeface="Roboto" panose="02000000000000000000" pitchFamily="2" charset="0"/>
              </a:rPr>
              <a:t>Average Industry Profit Margin: n/a</a:t>
            </a:r>
          </a:p>
          <a:p>
            <a:endParaRPr lang="en-US" sz="1800" dirty="0">
              <a:solidFill>
                <a:schemeClr val="bg1"/>
              </a:solidFill>
              <a:latin typeface="Roboto" panose="02000000000000000000"/>
              <a:ea typeface="Roboto" panose="02000000000000000000" pitchFamily="2" charset="0"/>
            </a:endParaRPr>
          </a:p>
        </p:txBody>
      </p:sp>
    </p:spTree>
    <p:extLst>
      <p:ext uri="{BB962C8B-B14F-4D97-AF65-F5344CB8AC3E}">
        <p14:creationId xmlns:p14="http://schemas.microsoft.com/office/powerpoint/2010/main" val="38233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8614" b="8614"/>
          <a:stretch>
            <a:fillRect/>
          </a:stretch>
        </p:blipFill>
        <p:spPr>
          <a:xfrm>
            <a:off x="0" y="43305"/>
            <a:ext cx="7626378" cy="3479824"/>
          </a:xfrm>
        </p:spPr>
      </p:pic>
      <p:sp>
        <p:nvSpPr>
          <p:cNvPr id="8" name="Text Placeholder 7">
            <a:extLst>
              <a:ext uri="{FF2B5EF4-FFF2-40B4-BE49-F238E27FC236}">
                <a16:creationId xmlns:a16="http://schemas.microsoft.com/office/drawing/2014/main" id="{BE969645-9932-44E6-93FC-BB4D8D50C021}"/>
              </a:ext>
            </a:extLst>
          </p:cNvPr>
          <p:cNvSpPr txBox="1">
            <a:spLocks/>
          </p:cNvSpPr>
          <p:nvPr/>
        </p:nvSpPr>
        <p:spPr>
          <a:xfrm>
            <a:off x="3439667" y="3566434"/>
            <a:ext cx="4448595" cy="380980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1100" dirty="0">
                <a:solidFill>
                  <a:schemeClr val="bg1"/>
                </a:solidFill>
                <a:latin typeface="Bookman Old Style" panose="02050604050505020204" pitchFamily="18" charset="0"/>
                <a:ea typeface="Roboto" panose="02000000000000000000" pitchFamily="2" charset="0"/>
              </a:rPr>
              <a:t>To provide quality meals at reasonable prices with exemplary service</a:t>
            </a:r>
          </a:p>
          <a:p>
            <a:r>
              <a:rPr lang="en-US" sz="1100" dirty="0">
                <a:solidFill>
                  <a:schemeClr val="bg1"/>
                </a:solidFill>
                <a:latin typeface="Bookman Old Style" panose="02050604050505020204" pitchFamily="18" charset="0"/>
                <a:ea typeface="Roboto" panose="02000000000000000000" pitchFamily="2" charset="0"/>
              </a:rPr>
              <a:t>To ensure customer satisfaction and build a repeat-customer base with customer loyalty</a:t>
            </a:r>
          </a:p>
          <a:p>
            <a:r>
              <a:rPr lang="en-US" sz="1100" b="0" i="0" dirty="0">
                <a:solidFill>
                  <a:schemeClr val="bg1"/>
                </a:solidFill>
                <a:effectLst/>
                <a:latin typeface="Bookman Old Style" panose="02050604050505020204" pitchFamily="18" charset="0"/>
              </a:rPr>
              <a:t>Providing fair remuneration and incentives to employees.</a:t>
            </a:r>
          </a:p>
          <a:p>
            <a:r>
              <a:rPr lang="en-US" sz="1100" b="0" i="0" dirty="0">
                <a:solidFill>
                  <a:schemeClr val="bg1"/>
                </a:solidFill>
                <a:effectLst/>
                <a:latin typeface="Bookman Old Style" panose="02050604050505020204" pitchFamily="18" charset="0"/>
              </a:rPr>
              <a:t>Making available globally competitive goods and services</a:t>
            </a:r>
          </a:p>
          <a:p>
            <a:r>
              <a:rPr lang="en-US" sz="1100" dirty="0">
                <a:solidFill>
                  <a:schemeClr val="bg1"/>
                </a:solidFill>
                <a:latin typeface="Bookman Old Style" panose="02050604050505020204" pitchFamily="18" charset="0"/>
                <a:ea typeface="Roboto" panose="02000000000000000000" pitchFamily="2" charset="0"/>
              </a:rPr>
              <a:t>Planning sustainable growth based on historical data and future projections </a:t>
            </a:r>
          </a:p>
          <a:p>
            <a:r>
              <a:rPr lang="en-US" sz="1100" dirty="0">
                <a:solidFill>
                  <a:schemeClr val="bg1"/>
                </a:solidFill>
                <a:latin typeface="Bookman Old Style" panose="02050604050505020204" pitchFamily="18" charset="0"/>
                <a:ea typeface="Roboto" panose="02000000000000000000" pitchFamily="2" charset="0"/>
              </a:rPr>
              <a:t>To unsure productivity of employees and resources.</a:t>
            </a:r>
          </a:p>
          <a:p>
            <a:endParaRPr lang="en-US" sz="1100" dirty="0">
              <a:solidFill>
                <a:schemeClr val="bg1"/>
              </a:solidFill>
              <a:latin typeface="Roboto" panose="02000000000000000000"/>
              <a:ea typeface="Roboto" panose="02000000000000000000" pitchFamily="2"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6378" y="0"/>
            <a:ext cx="4572410" cy="6858000"/>
          </a:xfrm>
          <a:prstGeom prst="rect">
            <a:avLst/>
          </a:prstGeom>
        </p:spPr>
      </p:pic>
      <p:sp>
        <p:nvSpPr>
          <p:cNvPr id="6" name="Title 2">
            <a:extLst>
              <a:ext uri="{FF2B5EF4-FFF2-40B4-BE49-F238E27FC236}">
                <a16:creationId xmlns:a16="http://schemas.microsoft.com/office/drawing/2014/main" id="{8EC75520-7707-4E2D-B75B-5FDD44BA5B44}"/>
              </a:ext>
            </a:extLst>
          </p:cNvPr>
          <p:cNvSpPr txBox="1">
            <a:spLocks/>
          </p:cNvSpPr>
          <p:nvPr/>
        </p:nvSpPr>
        <p:spPr>
          <a:xfrm>
            <a:off x="-261883" y="4193700"/>
            <a:ext cx="3701550" cy="142192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b="1" dirty="0">
                <a:solidFill>
                  <a:srgbClr val="FBA10E"/>
                </a:solidFill>
                <a:latin typeface="Bookman Old Style" panose="02050604050505020204" pitchFamily="18" charset="0"/>
              </a:rPr>
              <a:t>Business Objectives</a:t>
            </a:r>
          </a:p>
        </p:txBody>
      </p:sp>
    </p:spTree>
    <p:extLst>
      <p:ext uri="{BB962C8B-B14F-4D97-AF65-F5344CB8AC3E}">
        <p14:creationId xmlns:p14="http://schemas.microsoft.com/office/powerpoint/2010/main" val="222838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3606" y="1"/>
            <a:ext cx="4654664" cy="5026261"/>
          </a:xfrm>
          <a:prstGeom prst="rect">
            <a:avLst/>
          </a:prstGeom>
        </p:spPr>
      </p:pic>
      <p:pic>
        <p:nvPicPr>
          <p:cNvPr id="2" name="Picture Placeholder 1"/>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9799" b="9799"/>
          <a:stretch>
            <a:fillRect/>
          </a:stretch>
        </p:blipFill>
        <p:spPr>
          <a:xfrm>
            <a:off x="-1" y="0"/>
            <a:ext cx="7493607" cy="4017041"/>
          </a:xfrm>
        </p:spPr>
      </p:pic>
      <p:sp>
        <p:nvSpPr>
          <p:cNvPr id="5" name="Rectangle 4">
            <a:extLst>
              <a:ext uri="{FF2B5EF4-FFF2-40B4-BE49-F238E27FC236}">
                <a16:creationId xmlns:a16="http://schemas.microsoft.com/office/drawing/2014/main" id="{981BD115-BC66-4D8B-9605-987AC1E9CE23}"/>
              </a:ext>
            </a:extLst>
          </p:cNvPr>
          <p:cNvSpPr/>
          <p:nvPr/>
        </p:nvSpPr>
        <p:spPr>
          <a:xfrm>
            <a:off x="-1" y="3254188"/>
            <a:ext cx="8175812" cy="3603812"/>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2">
            <a:extLst>
              <a:ext uri="{FF2B5EF4-FFF2-40B4-BE49-F238E27FC236}">
                <a16:creationId xmlns:a16="http://schemas.microsoft.com/office/drawing/2014/main" id="{5848D5DD-63E1-4148-B05E-70E25B10261E}"/>
              </a:ext>
            </a:extLst>
          </p:cNvPr>
          <p:cNvSpPr txBox="1">
            <a:spLocks/>
          </p:cNvSpPr>
          <p:nvPr/>
        </p:nvSpPr>
        <p:spPr>
          <a:xfrm>
            <a:off x="8497430" y="5355557"/>
            <a:ext cx="4112981"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BA10E"/>
                </a:solidFill>
                <a:latin typeface="Bookman Old Style" panose="02050604050505020204" pitchFamily="18" charset="0"/>
              </a:rPr>
              <a:t>Mission</a:t>
            </a:r>
          </a:p>
        </p:txBody>
      </p:sp>
      <p:sp>
        <p:nvSpPr>
          <p:cNvPr id="8" name="Text Placeholder 7">
            <a:extLst>
              <a:ext uri="{FF2B5EF4-FFF2-40B4-BE49-F238E27FC236}">
                <a16:creationId xmlns:a16="http://schemas.microsoft.com/office/drawing/2014/main" id="{EC0018E4-38BE-40A0-BB63-EB12C815792B}"/>
              </a:ext>
            </a:extLst>
          </p:cNvPr>
          <p:cNvSpPr txBox="1">
            <a:spLocks/>
          </p:cNvSpPr>
          <p:nvPr/>
        </p:nvSpPr>
        <p:spPr>
          <a:xfrm>
            <a:off x="321617" y="3438430"/>
            <a:ext cx="7532575" cy="383425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1100" dirty="0">
                <a:latin typeface="Bookman Old Style" panose="02050604050505020204" pitchFamily="18" charset="0"/>
                <a:ea typeface="Roboto" panose="02000000000000000000" pitchFamily="2" charset="0"/>
              </a:rPr>
              <a:t>Our mission is to provide a unique and relaxing dining experience – similar to dining at home. We will strive to achieve this goal by: </a:t>
            </a:r>
          </a:p>
          <a:p>
            <a:pPr algn="just"/>
            <a:r>
              <a:rPr lang="en-US" sz="1100" dirty="0">
                <a:latin typeface="Bookman Old Style" panose="02050604050505020204" pitchFamily="18" charset="0"/>
                <a:ea typeface="Roboto" panose="02000000000000000000" pitchFamily="2" charset="0"/>
              </a:rPr>
              <a:t>Providing menu items incorporating quality ingredients at reasonable prices.</a:t>
            </a:r>
          </a:p>
          <a:p>
            <a:pPr algn="just"/>
            <a:r>
              <a:rPr lang="en-US" sz="1100" dirty="0">
                <a:latin typeface="Bookman Old Style" panose="02050604050505020204" pitchFamily="18" charset="0"/>
                <a:ea typeface="Roboto" panose="02000000000000000000" pitchFamily="2" charset="0"/>
              </a:rPr>
              <a:t>We will be mindful of the well being of our customers and staff-treating each and everyone with dignity and respect – just like would at our own home</a:t>
            </a:r>
          </a:p>
          <a:p>
            <a:pPr algn="just"/>
            <a:r>
              <a:rPr lang="en-US" sz="1100" dirty="0">
                <a:latin typeface="Bookman Old Style" panose="02050604050505020204" pitchFamily="18" charset="0"/>
                <a:ea typeface="Roboto" panose="02000000000000000000" pitchFamily="2" charset="0"/>
              </a:rPr>
              <a:t>We share our Teppan style grills with the world in a clean, friendly and convenient environment.</a:t>
            </a:r>
          </a:p>
          <a:p>
            <a:pPr algn="just"/>
            <a:r>
              <a:rPr lang="en-US" sz="1100" b="0" i="0" dirty="0">
                <a:effectLst/>
                <a:latin typeface="Bookman Old Style" panose="02050604050505020204" pitchFamily="18" charset="0"/>
              </a:rPr>
              <a:t>To help citizens of the world live better by making healthy food convenient &amp; affordable.</a:t>
            </a:r>
          </a:p>
          <a:p>
            <a:pPr algn="just"/>
            <a:r>
              <a:rPr lang="en-US" sz="1100" b="0" i="0" dirty="0">
                <a:effectLst/>
                <a:latin typeface="Bookman Old Style" panose="02050604050505020204" pitchFamily="18" charset="0"/>
              </a:rPr>
              <a:t>To make eating better fun and easy by providing access to everything you need to support your active lifestyle.</a:t>
            </a:r>
          </a:p>
          <a:p>
            <a:pPr algn="just"/>
            <a:r>
              <a:rPr lang="en-US" sz="1100" b="0" i="0" dirty="0">
                <a:effectLst/>
                <a:latin typeface="Bookman Old Style" panose="02050604050505020204" pitchFamily="18" charset="0"/>
              </a:rPr>
              <a:t>To be our customers’ favorite place and way to eat and drink.</a:t>
            </a:r>
            <a:endParaRPr lang="en-US" sz="1100" dirty="0">
              <a:latin typeface="Bookman Old Style" panose="02050604050505020204" pitchFamily="18" charset="0"/>
              <a:ea typeface="Roboto" panose="02000000000000000000" pitchFamily="2" charset="0"/>
            </a:endParaRPr>
          </a:p>
          <a:p>
            <a:pPr marL="0" indent="0" algn="just">
              <a:buNone/>
            </a:pPr>
            <a:endParaRPr lang="en-US" sz="1100" dirty="0">
              <a:latin typeface="Roboto" panose="02000000000000000000"/>
              <a:ea typeface="Roboto" panose="02000000000000000000" pitchFamily="2" charset="0"/>
            </a:endParaRPr>
          </a:p>
        </p:txBody>
      </p:sp>
    </p:spTree>
    <p:extLst>
      <p:ext uri="{BB962C8B-B14F-4D97-AF65-F5344CB8AC3E}">
        <p14:creationId xmlns:p14="http://schemas.microsoft.com/office/powerpoint/2010/main" val="265522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2989" b="12989"/>
          <a:stretch>
            <a:fillRect/>
          </a:stretch>
        </p:blipFill>
        <p:spPr/>
      </p:pic>
      <p:sp>
        <p:nvSpPr>
          <p:cNvPr id="8" name="Rectangle 7">
            <a:extLst>
              <a:ext uri="{FF2B5EF4-FFF2-40B4-BE49-F238E27FC236}">
                <a16:creationId xmlns:a16="http://schemas.microsoft.com/office/drawing/2014/main" id="{B87E7B04-F334-4B40-A8BD-DEA7841D652E}"/>
              </a:ext>
            </a:extLst>
          </p:cNvPr>
          <p:cNvSpPr/>
          <p:nvPr/>
        </p:nvSpPr>
        <p:spPr>
          <a:xfrm>
            <a:off x="7137779" y="800100"/>
            <a:ext cx="4865370" cy="5829300"/>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5FDBAC0A-CC1E-4044-A845-3179630D2840}"/>
              </a:ext>
            </a:extLst>
          </p:cNvPr>
          <p:cNvSpPr txBox="1">
            <a:spLocks/>
          </p:cNvSpPr>
          <p:nvPr/>
        </p:nvSpPr>
        <p:spPr>
          <a:xfrm>
            <a:off x="7741640" y="959005"/>
            <a:ext cx="4114800" cy="103412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400" b="1" dirty="0">
                <a:latin typeface="Bookman Old Style" panose="02050604050505020204" pitchFamily="18" charset="0"/>
                <a:ea typeface="Roboto Black" panose="02000000000000000000" pitchFamily="2" charset="0"/>
              </a:rPr>
              <a:t>Guiding Principles</a:t>
            </a:r>
          </a:p>
        </p:txBody>
      </p:sp>
      <p:sp>
        <p:nvSpPr>
          <p:cNvPr id="10" name="Title 2">
            <a:extLst>
              <a:ext uri="{FF2B5EF4-FFF2-40B4-BE49-F238E27FC236}">
                <a16:creationId xmlns:a16="http://schemas.microsoft.com/office/drawing/2014/main" id="{1A4E460E-3AE7-499D-AA26-CBE7627A6CED}"/>
              </a:ext>
            </a:extLst>
          </p:cNvPr>
          <p:cNvSpPr txBox="1">
            <a:spLocks/>
          </p:cNvSpPr>
          <p:nvPr/>
        </p:nvSpPr>
        <p:spPr>
          <a:xfrm>
            <a:off x="7239699" y="2315310"/>
            <a:ext cx="4579262" cy="4053417"/>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a:pPr>
            <a:r>
              <a:rPr lang="en-US" sz="1100" dirty="0">
                <a:latin typeface="Bookman Old Style" panose="02050604050505020204" pitchFamily="18" charset="0"/>
                <a:ea typeface="Roboto Black" panose="02000000000000000000" pitchFamily="2" charset="0"/>
              </a:rPr>
              <a:t>Being mindful of our Customer and our Staff – Coinciding with our family values, we will treat both our customers and staff in a manner in which we ourselves would want to be treated (or better).</a:t>
            </a:r>
          </a:p>
          <a:p>
            <a:pPr marL="457200" indent="-457200" algn="just">
              <a:buFont typeface="+mj-lt"/>
              <a:buAutoNum type="arabicPeriod"/>
            </a:pPr>
            <a:endParaRPr lang="en-US" sz="1100" dirty="0">
              <a:latin typeface="Bookman Old Style" panose="02050604050505020204" pitchFamily="18" charset="0"/>
              <a:ea typeface="Roboto Black" panose="02000000000000000000" pitchFamily="2" charset="0"/>
            </a:endParaRPr>
          </a:p>
          <a:p>
            <a:pPr marL="457200" indent="-457200" algn="just">
              <a:buFont typeface="+mj-lt"/>
              <a:buAutoNum type="arabicPeriod"/>
            </a:pPr>
            <a:r>
              <a:rPr lang="en-US" sz="1100" dirty="0">
                <a:latin typeface="Bookman Old Style" panose="02050604050505020204" pitchFamily="18" charset="0"/>
                <a:ea typeface="Roboto Black" panose="02000000000000000000" pitchFamily="2" charset="0"/>
              </a:rPr>
              <a:t>Gratitude – “An attitude of gratitude” shown to our customers, employees and vendors – because without their input, service, labor and time, our business would not be here without them!</a:t>
            </a:r>
          </a:p>
          <a:p>
            <a:pPr marL="457200" indent="-457200" algn="just">
              <a:buFont typeface="+mj-lt"/>
              <a:buAutoNum type="arabicPeriod"/>
            </a:pPr>
            <a:endParaRPr lang="en-US" sz="1100" dirty="0">
              <a:latin typeface="Bookman Old Style" panose="02050604050505020204" pitchFamily="18" charset="0"/>
              <a:ea typeface="Roboto Black" panose="02000000000000000000" pitchFamily="2" charset="0"/>
            </a:endParaRPr>
          </a:p>
          <a:p>
            <a:pPr marL="457200" indent="-457200" algn="just">
              <a:buFont typeface="+mj-lt"/>
              <a:buAutoNum type="arabicPeriod"/>
            </a:pPr>
            <a:r>
              <a:rPr lang="en-US" sz="1100" dirty="0">
                <a:latin typeface="Bookman Old Style" panose="02050604050505020204" pitchFamily="18" charset="0"/>
                <a:ea typeface="Roboto Black" panose="02000000000000000000" pitchFamily="2" charset="0"/>
              </a:rPr>
              <a:t>Our service -  Provide the warm and friendly service expected from a family-style restaurant creating and informal, comfortable environment which will make customers satisfied and want to return again and again</a:t>
            </a:r>
          </a:p>
          <a:p>
            <a:pPr marL="457200" indent="-457200" algn="just">
              <a:buFont typeface="+mj-lt"/>
              <a:buAutoNum type="arabicPeriod"/>
            </a:pPr>
            <a:endParaRPr lang="en-US" sz="1100" b="0" i="1" dirty="0">
              <a:effectLst/>
              <a:latin typeface="Bookman Old Style" panose="02050604050505020204" pitchFamily="18" charset="0"/>
            </a:endParaRPr>
          </a:p>
          <a:p>
            <a:pPr marL="457200" indent="-457200" algn="just">
              <a:buFont typeface="+mj-lt"/>
              <a:buAutoNum type="arabicPeriod"/>
            </a:pPr>
            <a:r>
              <a:rPr lang="en-US" sz="1100" b="0" dirty="0">
                <a:effectLst/>
                <a:latin typeface="Bookman Old Style" panose="02050604050505020204" pitchFamily="18" charset="0"/>
              </a:rPr>
              <a:t>Our values include providing fair wages for workers, giving back to the communities we work with, and serving great coffee</a:t>
            </a:r>
          </a:p>
          <a:p>
            <a:pPr marL="457200" indent="-457200" algn="just">
              <a:buFont typeface="+mj-lt"/>
              <a:buAutoNum type="arabicPeriod"/>
            </a:pPr>
            <a:endParaRPr lang="en-US" sz="1100" b="0" i="0" dirty="0">
              <a:effectLst/>
              <a:latin typeface="Bookman Old Style" panose="02050604050505020204" pitchFamily="18" charset="0"/>
            </a:endParaRPr>
          </a:p>
          <a:p>
            <a:pPr marL="457200" indent="-457200" algn="just">
              <a:buFont typeface="+mj-lt"/>
              <a:buAutoNum type="arabicPeriod"/>
            </a:pPr>
            <a:r>
              <a:rPr lang="en-US" sz="1100" b="0" i="0" dirty="0">
                <a:effectLst/>
                <a:latin typeface="Bookman Old Style" panose="02050604050505020204" pitchFamily="18" charset="0"/>
              </a:rPr>
              <a:t>At our restaurant, we wish to offer our personal rendition of </a:t>
            </a:r>
            <a:r>
              <a:rPr lang="en-US" sz="1100" dirty="0">
                <a:latin typeface="Bookman Old Style" panose="02050604050505020204" pitchFamily="18" charset="0"/>
              </a:rPr>
              <a:t>Teppan </a:t>
            </a:r>
            <a:r>
              <a:rPr lang="en-US" sz="1100" b="0" i="0" dirty="0">
                <a:effectLst/>
                <a:latin typeface="Bookman Old Style" panose="02050604050505020204" pitchFamily="18" charset="0"/>
              </a:rPr>
              <a:t>cuisine with an innovative gastronomic take on traditional cooking methods, fine Japanese produce and the legacy of our shared food heritage. Moreover, we regard it as a personal challenge to help bring about a revival of Japanese cuisine and let its distinctive flavors and particular regional character brighten up the world.</a:t>
            </a:r>
          </a:p>
        </p:txBody>
      </p:sp>
      <p:pic>
        <p:nvPicPr>
          <p:cNvPr id="5" name="Picture Placeholder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5136" r="15136"/>
          <a:stretch>
            <a:fillRect/>
          </a:stretch>
        </p:blipFill>
        <p:spPr/>
      </p:pic>
    </p:spTree>
    <p:extLst>
      <p:ext uri="{BB962C8B-B14F-4D97-AF65-F5344CB8AC3E}">
        <p14:creationId xmlns:p14="http://schemas.microsoft.com/office/powerpoint/2010/main" val="144079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pic>
        <p:nvPicPr>
          <p:cNvPr id="11" name="Picture Placeholder 10" descr="Screen Clippi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975" r="11975"/>
          <a:stretch>
            <a:fillRect/>
          </a:stretch>
        </p:blipFill>
        <p:spPr>
          <a:xfrm>
            <a:off x="3386667" y="0"/>
            <a:ext cx="8805333" cy="6858000"/>
          </a:xfrm>
        </p:spPr>
      </p:pic>
      <p:sp>
        <p:nvSpPr>
          <p:cNvPr id="5" name="Rectangle 4">
            <a:extLst>
              <a:ext uri="{FF2B5EF4-FFF2-40B4-BE49-F238E27FC236}">
                <a16:creationId xmlns:a16="http://schemas.microsoft.com/office/drawing/2014/main" id="{C861C7F4-E34B-449A-ADC2-061B875B1B96}"/>
              </a:ext>
            </a:extLst>
          </p:cNvPr>
          <p:cNvSpPr/>
          <p:nvPr/>
        </p:nvSpPr>
        <p:spPr>
          <a:xfrm>
            <a:off x="0" y="1371598"/>
            <a:ext cx="6534150" cy="4800601"/>
          </a:xfrm>
          <a:prstGeom prst="rect">
            <a:avLst/>
          </a:prstGeom>
          <a:solidFill>
            <a:srgbClr val="FBA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F9C15643-A1F6-41CD-99CB-C7A0966444FF}"/>
              </a:ext>
            </a:extLst>
          </p:cNvPr>
          <p:cNvSpPr txBox="1">
            <a:spLocks/>
          </p:cNvSpPr>
          <p:nvPr/>
        </p:nvSpPr>
        <p:spPr>
          <a:xfrm>
            <a:off x="201857" y="1464105"/>
            <a:ext cx="4114800" cy="108952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B2B2B"/>
                </a:solidFill>
                <a:latin typeface="Bookman Old Style" panose="02050604050505020204" pitchFamily="18" charset="0"/>
                <a:ea typeface="Roboto Black" panose="02000000000000000000" pitchFamily="2" charset="0"/>
              </a:rPr>
              <a:t>Company Description</a:t>
            </a:r>
          </a:p>
        </p:txBody>
      </p:sp>
      <p:sp>
        <p:nvSpPr>
          <p:cNvPr id="7" name="Title 2">
            <a:extLst>
              <a:ext uri="{FF2B5EF4-FFF2-40B4-BE49-F238E27FC236}">
                <a16:creationId xmlns:a16="http://schemas.microsoft.com/office/drawing/2014/main" id="{7051A91E-A276-4045-8A66-AB53128AD24A}"/>
              </a:ext>
            </a:extLst>
          </p:cNvPr>
          <p:cNvSpPr txBox="1">
            <a:spLocks/>
          </p:cNvSpPr>
          <p:nvPr/>
        </p:nvSpPr>
        <p:spPr>
          <a:xfrm>
            <a:off x="201857" y="2635387"/>
            <a:ext cx="6031524" cy="329167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0" i="0" dirty="0">
                <a:effectLst/>
                <a:latin typeface="Bookman Old Style" panose="02050604050505020204" pitchFamily="18" charset="0"/>
              </a:rPr>
              <a:t>Edo Japan's success began in 1977 in Calgary, Alberta with the opening of it's first location in South Centre Mall. The sites are designed to be the center of attraction in any food court, with special emphasis given to their unique color scheme, lighting and quality construction. Edo Japan units convey the importance of a clean environment serving high quality, fresh Japanese food.</a:t>
            </a:r>
            <a:br>
              <a:rPr lang="en-US" sz="1100" dirty="0">
                <a:latin typeface="Bookman Old Style" panose="02050604050505020204" pitchFamily="18" charset="0"/>
              </a:rPr>
            </a:br>
            <a:br>
              <a:rPr lang="en-US" sz="1100" dirty="0">
                <a:latin typeface="Bookman Old Style" panose="02050604050505020204" pitchFamily="18" charset="0"/>
              </a:rPr>
            </a:br>
            <a:r>
              <a:rPr lang="en-US" sz="1100" b="0" i="0" dirty="0">
                <a:effectLst/>
                <a:latin typeface="Bookman Old Style" panose="02050604050505020204" pitchFamily="18" charset="0"/>
              </a:rPr>
              <a:t>It's not news that the Japanese </a:t>
            </a:r>
            <a:r>
              <a:rPr lang="en-US" sz="1100" b="0" i="0" dirty="0" err="1">
                <a:effectLst/>
                <a:latin typeface="Bookman Old Style" panose="02050604050505020204" pitchFamily="18" charset="0"/>
              </a:rPr>
              <a:t>flavour</a:t>
            </a:r>
            <a:r>
              <a:rPr lang="en-US" sz="1100" b="0" i="0" dirty="0">
                <a:effectLst/>
                <a:latin typeface="Bookman Old Style" panose="02050604050505020204" pitchFamily="18" charset="0"/>
              </a:rPr>
              <a:t> of good health and great fast food is a lucrative business venture. Japanese food is the fastest growing food sector since 2000 according to The Canadian Restaurant and Foodservice Association. In less recent times, their Asian menu offerings may have been considered exotic. </a:t>
            </a:r>
          </a:p>
          <a:p>
            <a:pPr algn="just"/>
            <a:endParaRPr lang="en-US" sz="1100" b="0" i="0" dirty="0">
              <a:effectLst/>
              <a:latin typeface="Bookman Old Style" panose="02050604050505020204" pitchFamily="18" charset="0"/>
            </a:endParaRPr>
          </a:p>
          <a:p>
            <a:r>
              <a:rPr lang="en-US" sz="1100" b="0" i="0" dirty="0">
                <a:effectLst/>
                <a:latin typeface="Bookman Old Style" panose="02050604050505020204" pitchFamily="18" charset="0"/>
              </a:rPr>
              <a:t>Today however, Edo menus are what they have always been - a success! For over 25 years, Edo's Teppan style grills have successfully served up the quick, fresh nutrition of vegetables and proteins. Not trendy, just simply healthy and delicious! Edo's garden fresh veggies, exotic spices and grills of sukiyaki beef and teriyaki chicken are now a preferred alternative to less nourishing, higher calorie meals found in traditional fast food offerings.</a:t>
            </a:r>
          </a:p>
          <a:p>
            <a:endParaRPr lang="en-US" sz="1100" dirty="0">
              <a:latin typeface="Bookman Old Style" panose="02050604050505020204" pitchFamily="18" charset="0"/>
            </a:endParaRPr>
          </a:p>
          <a:p>
            <a:r>
              <a:rPr lang="en-US" sz="1100" b="0" i="0" dirty="0">
                <a:effectLst/>
                <a:latin typeface="Bookman Old Style" panose="02050604050505020204" pitchFamily="18" charset="0"/>
              </a:rPr>
              <a:t>Edo Japan and it's team of franchisee's have grown to over 90 stores across Canada and the United States. Exciting new menu offerings are continually developed and skillfully grilled to meet the changing tastes of North American consumers.</a:t>
            </a:r>
          </a:p>
        </p:txBody>
      </p:sp>
      <p:sp>
        <p:nvSpPr>
          <p:cNvPr id="8" name="Text Placeholder 7">
            <a:extLst>
              <a:ext uri="{FF2B5EF4-FFF2-40B4-BE49-F238E27FC236}">
                <a16:creationId xmlns:a16="http://schemas.microsoft.com/office/drawing/2014/main" id="{A0932272-1A3D-45AB-AA51-D5E8929F2536}"/>
              </a:ext>
            </a:extLst>
          </p:cNvPr>
          <p:cNvSpPr txBox="1">
            <a:spLocks/>
          </p:cNvSpPr>
          <p:nvPr/>
        </p:nvSpPr>
        <p:spPr>
          <a:xfrm>
            <a:off x="1143000" y="3306694"/>
            <a:ext cx="2830629" cy="930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pPr>
            <a:endParaRPr lang="en-US" sz="16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9642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2242</TotalTime>
  <Words>2330</Words>
  <Application>Microsoft Office PowerPoint</Application>
  <PresentationFormat>Widescreen</PresentationFormat>
  <Paragraphs>231</Paragraphs>
  <Slides>23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Book Antiqua</vt:lpstr>
      <vt:lpstr>Bookman Old Style</vt:lpstr>
      <vt:lpstr>Calibri</vt:lpstr>
      <vt:lpstr>Calibri Light</vt:lpstr>
      <vt:lpstr>Roboto</vt:lpstr>
      <vt:lpstr>Roboto Black</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bek@pfcaccounting.com</cp:lastModifiedBy>
  <cp:revision>181</cp:revision>
  <dcterms:created xsi:type="dcterms:W3CDTF">2019-06-15T09:28:14Z</dcterms:created>
  <dcterms:modified xsi:type="dcterms:W3CDTF">2021-03-05T11:21:45Z</dcterms:modified>
</cp:coreProperties>
</file>